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9"/>
  </p:notesMasterIdLst>
  <p:sldIdLst>
    <p:sldId id="256" r:id="rId2"/>
    <p:sldId id="258" r:id="rId3"/>
    <p:sldId id="340" r:id="rId4"/>
    <p:sldId id="339" r:id="rId5"/>
    <p:sldId id="269" r:id="rId6"/>
    <p:sldId id="334" r:id="rId7"/>
    <p:sldId id="275" r:id="rId8"/>
    <p:sldId id="278" r:id="rId9"/>
    <p:sldId id="277" r:id="rId10"/>
    <p:sldId id="338" r:id="rId11"/>
    <p:sldId id="270" r:id="rId12"/>
    <p:sldId id="281" r:id="rId13"/>
    <p:sldId id="282" r:id="rId14"/>
    <p:sldId id="283" r:id="rId15"/>
    <p:sldId id="284" r:id="rId16"/>
    <p:sldId id="285" r:id="rId17"/>
    <p:sldId id="286" r:id="rId18"/>
    <p:sldId id="287" r:id="rId19"/>
    <p:sldId id="341" r:id="rId20"/>
    <p:sldId id="337" r:id="rId21"/>
    <p:sldId id="292" r:id="rId22"/>
    <p:sldId id="289" r:id="rId23"/>
    <p:sldId id="290" r:id="rId24"/>
    <p:sldId id="293" r:id="rId25"/>
    <p:sldId id="295" r:id="rId26"/>
    <p:sldId id="296" r:id="rId27"/>
    <p:sldId id="298" r:id="rId28"/>
    <p:sldId id="297" r:id="rId29"/>
    <p:sldId id="300" r:id="rId30"/>
    <p:sldId id="345" r:id="rId31"/>
    <p:sldId id="299" r:id="rId32"/>
    <p:sldId id="366" r:id="rId33"/>
    <p:sldId id="302" r:id="rId34"/>
    <p:sldId id="342" r:id="rId35"/>
    <p:sldId id="343" r:id="rId36"/>
    <p:sldId id="348" r:id="rId37"/>
    <p:sldId id="344" r:id="rId38"/>
    <p:sldId id="318" r:id="rId39"/>
    <p:sldId id="303" r:id="rId40"/>
    <p:sldId id="336" r:id="rId41"/>
    <p:sldId id="310" r:id="rId42"/>
    <p:sldId id="320" r:id="rId43"/>
    <p:sldId id="309" r:id="rId44"/>
    <p:sldId id="355" r:id="rId45"/>
    <p:sldId id="362" r:id="rId46"/>
    <p:sldId id="319" r:id="rId47"/>
    <p:sldId id="356" r:id="rId48"/>
    <p:sldId id="363" r:id="rId49"/>
    <p:sldId id="311" r:id="rId50"/>
    <p:sldId id="330" r:id="rId51"/>
    <p:sldId id="331" r:id="rId52"/>
    <p:sldId id="321" r:id="rId53"/>
    <p:sldId id="322" r:id="rId54"/>
    <p:sldId id="323" r:id="rId55"/>
    <p:sldId id="312" r:id="rId56"/>
    <p:sldId id="357" r:id="rId57"/>
    <p:sldId id="364" r:id="rId58"/>
    <p:sldId id="313" r:id="rId59"/>
    <p:sldId id="358" r:id="rId60"/>
    <p:sldId id="365" r:id="rId61"/>
    <p:sldId id="351" r:id="rId62"/>
    <p:sldId id="352" r:id="rId63"/>
    <p:sldId id="354" r:id="rId64"/>
    <p:sldId id="353" r:id="rId65"/>
    <p:sldId id="335" r:id="rId66"/>
    <p:sldId id="326" r:id="rId67"/>
    <p:sldId id="324" r:id="rId68"/>
    <p:sldId id="361" r:id="rId69"/>
    <p:sldId id="360" r:id="rId70"/>
    <p:sldId id="328" r:id="rId71"/>
    <p:sldId id="325" r:id="rId72"/>
    <p:sldId id="327" r:id="rId73"/>
    <p:sldId id="306" r:id="rId74"/>
    <p:sldId id="307" r:id="rId75"/>
    <p:sldId id="315" r:id="rId76"/>
    <p:sldId id="264" r:id="rId77"/>
    <p:sldId id="26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104282"/>
    <a:srgbClr val="0B387C"/>
    <a:srgbClr val="0055A0"/>
    <a:srgbClr val="0C37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38" autoAdjust="0"/>
  </p:normalViewPr>
  <p:slideViewPr>
    <p:cSldViewPr snapToGrid="0" snapToObjects="1">
      <p:cViewPr varScale="1">
        <p:scale>
          <a:sx n="93" d="100"/>
          <a:sy n="93" d="100"/>
        </p:scale>
        <p:origin x="-485"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ca\Desktop\pictures\queueing_theory_graph_MMm%20v3.1e_presenta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000000"/>
                </a:solidFill>
                <a:latin typeface="Arial"/>
                <a:ea typeface="Arial"/>
                <a:cs typeface="Arial"/>
              </a:defRPr>
            </a:pPr>
            <a:r>
              <a:rPr lang="en-GB" sz="1600"/>
              <a:t>Response Time = </a:t>
            </a:r>
          </a:p>
          <a:p>
            <a:pPr>
              <a:defRPr sz="800" b="1" i="0" u="none" strike="noStrike" baseline="0">
                <a:solidFill>
                  <a:srgbClr val="000000"/>
                </a:solidFill>
                <a:latin typeface="Arial"/>
                <a:ea typeface="Arial"/>
                <a:cs typeface="Arial"/>
              </a:defRPr>
            </a:pPr>
            <a:r>
              <a:rPr lang="en-GB" sz="1600"/>
              <a:t>Service Time + Queueing Delay</a:t>
            </a:r>
          </a:p>
        </c:rich>
      </c:tx>
      <c:layout>
        <c:manualLayout>
          <c:xMode val="edge"/>
          <c:yMode val="edge"/>
          <c:x val="0.27627320530201682"/>
          <c:y val="0.21236816790935958"/>
        </c:manualLayout>
      </c:layout>
      <c:overlay val="0"/>
      <c:spPr>
        <a:noFill/>
        <a:ln w="25400">
          <a:noFill/>
        </a:ln>
      </c:spPr>
    </c:title>
    <c:autoTitleDeleted val="0"/>
    <c:plotArea>
      <c:layout>
        <c:manualLayout>
          <c:layoutTarget val="inner"/>
          <c:xMode val="edge"/>
          <c:yMode val="edge"/>
          <c:x val="0.13884005662348081"/>
          <c:y val="7.3992243506875069E-2"/>
          <c:w val="0.79709669985664566"/>
          <c:h val="0.7436590015800264"/>
        </c:manualLayout>
      </c:layout>
      <c:lineChart>
        <c:grouping val="standard"/>
        <c:varyColors val="0"/>
        <c:ser>
          <c:idx val="0"/>
          <c:order val="0"/>
          <c:tx>
            <c:strRef>
              <c:f>'Multiserver Model'!$P$35</c:f>
              <c:strCache>
                <c:ptCount val="1"/>
                <c:pt idx="0">
                  <c:v>R for graphical display</c:v>
                </c:pt>
              </c:strCache>
            </c:strRef>
          </c:tx>
          <c:spPr>
            <a:ln w="50800">
              <a:solidFill>
                <a:srgbClr val="FF0000"/>
              </a:solidFill>
              <a:prstDash val="solid"/>
            </a:ln>
          </c:spPr>
          <c:marker>
            <c:symbol val="diamond"/>
            <c:size val="8"/>
            <c:spPr>
              <a:solidFill>
                <a:srgbClr val="FF0000"/>
              </a:solidFill>
              <a:ln>
                <a:solidFill>
                  <a:srgbClr val="FF0000"/>
                </a:solidFill>
                <a:prstDash val="solid"/>
              </a:ln>
            </c:spPr>
          </c:marker>
          <c:dPt>
            <c:idx val="7"/>
            <c:bubble3D val="0"/>
          </c:dPt>
          <c:cat>
            <c:numRef>
              <c:f>'Multiserver Model'!$J$36:$J$56</c:f>
              <c:numCache>
                <c:formatCode>#,##0</c:formatCode>
                <c:ptCount val="21"/>
                <c:pt idx="0">
                  <c:v>0</c:v>
                </c:pt>
                <c:pt idx="1">
                  <c:v>225</c:v>
                </c:pt>
                <c:pt idx="2">
                  <c:v>450</c:v>
                </c:pt>
                <c:pt idx="3">
                  <c:v>675</c:v>
                </c:pt>
                <c:pt idx="4">
                  <c:v>900</c:v>
                </c:pt>
                <c:pt idx="5">
                  <c:v>1125</c:v>
                </c:pt>
                <c:pt idx="6">
                  <c:v>1350</c:v>
                </c:pt>
                <c:pt idx="7">
                  <c:v>1575</c:v>
                </c:pt>
                <c:pt idx="8">
                  <c:v>1800</c:v>
                </c:pt>
                <c:pt idx="9">
                  <c:v>2025</c:v>
                </c:pt>
                <c:pt idx="10">
                  <c:v>2250</c:v>
                </c:pt>
                <c:pt idx="11">
                  <c:v>2475</c:v>
                </c:pt>
                <c:pt idx="12">
                  <c:v>2700</c:v>
                </c:pt>
                <c:pt idx="13">
                  <c:v>2925</c:v>
                </c:pt>
                <c:pt idx="14">
                  <c:v>3150</c:v>
                </c:pt>
                <c:pt idx="15">
                  <c:v>3375</c:v>
                </c:pt>
                <c:pt idx="16">
                  <c:v>3600</c:v>
                </c:pt>
                <c:pt idx="17">
                  <c:v>3825</c:v>
                </c:pt>
                <c:pt idx="18">
                  <c:v>4050</c:v>
                </c:pt>
                <c:pt idx="19">
                  <c:v>4275</c:v>
                </c:pt>
                <c:pt idx="20">
                  <c:v>4500</c:v>
                </c:pt>
              </c:numCache>
            </c:numRef>
          </c:cat>
          <c:val>
            <c:numRef>
              <c:f>'Multiserver Model'!$P$36:$P$56</c:f>
              <c:numCache>
                <c:formatCode>0.000</c:formatCode>
                <c:ptCount val="21"/>
                <c:pt idx="0">
                  <c:v>5</c:v>
                </c:pt>
                <c:pt idx="1">
                  <c:v>5.2571428571428571</c:v>
                </c:pt>
                <c:pt idx="2">
                  <c:v>5.5421686746987948</c:v>
                </c:pt>
                <c:pt idx="3">
                  <c:v>5.8598726114649686</c:v>
                </c:pt>
                <c:pt idx="4">
                  <c:v>6.2162162162162158</c:v>
                </c:pt>
                <c:pt idx="5">
                  <c:v>6.6187050359712236</c:v>
                </c:pt>
                <c:pt idx="6">
                  <c:v>7.0769230769230766</c:v>
                </c:pt>
                <c:pt idx="7">
                  <c:v>7.6033057851239692</c:v>
                </c:pt>
                <c:pt idx="8">
                  <c:v>8.2142857142857135</c:v>
                </c:pt>
                <c:pt idx="9">
                  <c:v>8.9320388349514559</c:v>
                </c:pt>
                <c:pt idx="10">
                  <c:v>9.787234042553191</c:v>
                </c:pt>
                <c:pt idx="11">
                  <c:v>10.823529411764705</c:v>
                </c:pt>
                <c:pt idx="12">
                  <c:v>12.105263157894736</c:v>
                </c:pt>
                <c:pt idx="13">
                  <c:v>13.731343283582088</c:v>
                </c:pt>
                <c:pt idx="14">
                  <c:v>15.862068965517242</c:v>
                </c:pt>
                <c:pt idx="15">
                  <c:v>18.775510204081627</c:v>
                </c:pt>
                <c:pt idx="16">
                  <c:v>23.000000000000004</c:v>
                </c:pt>
                <c:pt idx="17">
                  <c:v>29.677419354838715</c:v>
                </c:pt>
                <c:pt idx="18">
                  <c:v>41.818181818181827</c:v>
                </c:pt>
                <c:pt idx="19">
                  <c:v>70.769230769230802</c:v>
                </c:pt>
                <c:pt idx="20">
                  <c:v>229.99999999999901</c:v>
                </c:pt>
              </c:numCache>
            </c:numRef>
          </c:val>
          <c:smooth val="1"/>
        </c:ser>
        <c:ser>
          <c:idx val="2"/>
          <c:order val="1"/>
          <c:tx>
            <c:strRef>
              <c:f>'Multiserver Model'!$X$35</c:f>
              <c:strCache>
                <c:ptCount val="1"/>
                <c:pt idx="0">
                  <c:v>R for graphical display</c:v>
                </c:pt>
              </c:strCache>
            </c:strRef>
          </c:tx>
          <c:spPr>
            <a:ln w="25400">
              <a:solidFill>
                <a:srgbClr val="008080"/>
              </a:solidFill>
              <a:prstDash val="solid"/>
            </a:ln>
          </c:spPr>
          <c:marker>
            <c:symbol val="none"/>
          </c:marker>
          <c:cat>
            <c:numRef>
              <c:f>'Multiserver Model'!$J$36:$J$56</c:f>
              <c:numCache>
                <c:formatCode>#,##0</c:formatCode>
                <c:ptCount val="21"/>
                <c:pt idx="0">
                  <c:v>0</c:v>
                </c:pt>
                <c:pt idx="1">
                  <c:v>225</c:v>
                </c:pt>
                <c:pt idx="2">
                  <c:v>450</c:v>
                </c:pt>
                <c:pt idx="3">
                  <c:v>675</c:v>
                </c:pt>
                <c:pt idx="4">
                  <c:v>900</c:v>
                </c:pt>
                <c:pt idx="5">
                  <c:v>1125</c:v>
                </c:pt>
                <c:pt idx="6">
                  <c:v>1350</c:v>
                </c:pt>
                <c:pt idx="7">
                  <c:v>1575</c:v>
                </c:pt>
                <c:pt idx="8">
                  <c:v>1800</c:v>
                </c:pt>
                <c:pt idx="9">
                  <c:v>2025</c:v>
                </c:pt>
                <c:pt idx="10">
                  <c:v>2250</c:v>
                </c:pt>
                <c:pt idx="11">
                  <c:v>2475</c:v>
                </c:pt>
                <c:pt idx="12">
                  <c:v>2700</c:v>
                </c:pt>
                <c:pt idx="13">
                  <c:v>2925</c:v>
                </c:pt>
                <c:pt idx="14">
                  <c:v>3150</c:v>
                </c:pt>
                <c:pt idx="15">
                  <c:v>3375</c:v>
                </c:pt>
                <c:pt idx="16">
                  <c:v>3600</c:v>
                </c:pt>
                <c:pt idx="17">
                  <c:v>3825</c:v>
                </c:pt>
                <c:pt idx="18">
                  <c:v>4050</c:v>
                </c:pt>
                <c:pt idx="19">
                  <c:v>4275</c:v>
                </c:pt>
                <c:pt idx="20">
                  <c:v>4500</c:v>
                </c:pt>
              </c:numCache>
            </c:numRef>
          </c:cat>
          <c:val>
            <c:numRef>
              <c:f>'Multiserver Model'!$X$36:$X$56</c:f>
              <c:numCache>
                <c:formatCode>0.000</c:formatCode>
                <c:ptCount val="21"/>
                <c:pt idx="0">
                  <c:v>5.0000000000000001E-3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numCache>
            </c:numRef>
          </c:val>
          <c:smooth val="1"/>
        </c:ser>
        <c:dLbls>
          <c:showLegendKey val="0"/>
          <c:showVal val="0"/>
          <c:showCatName val="0"/>
          <c:showSerName val="0"/>
          <c:showPercent val="0"/>
          <c:showBubbleSize val="0"/>
        </c:dLbls>
        <c:marker val="1"/>
        <c:smooth val="0"/>
        <c:axId val="73048064"/>
        <c:axId val="73049984"/>
      </c:lineChart>
      <c:catAx>
        <c:axId val="73048064"/>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GB" sz="1600"/>
                  <a:t>Average arrival rate (IOPS)</a:t>
                </a:r>
              </a:p>
            </c:rich>
          </c:tx>
          <c:layout>
            <c:manualLayout>
              <c:xMode val="edge"/>
              <c:yMode val="edge"/>
              <c:x val="0.34200866710361316"/>
              <c:y val="0.92542776058465326"/>
            </c:manualLayout>
          </c:layout>
          <c:overlay val="0"/>
          <c:spPr>
            <a:noFill/>
            <a:ln w="25400">
              <a:noFill/>
            </a:ln>
          </c:spPr>
        </c:title>
        <c:numFmt formatCode="0" sourceLinked="0"/>
        <c:majorTickMark val="out"/>
        <c:minorTickMark val="none"/>
        <c:tickLblPos val="nextTo"/>
        <c:spPr>
          <a:ln w="25400">
            <a:solidFill>
              <a:srgbClr val="000000"/>
            </a:solidFill>
            <a:prstDash val="solid"/>
          </a:ln>
        </c:spPr>
        <c:txPr>
          <a:bodyPr rot="-5400000" vert="horz"/>
          <a:lstStyle/>
          <a:p>
            <a:pPr>
              <a:defRPr sz="1200" b="0" i="0" u="none" strike="noStrike" baseline="0">
                <a:solidFill>
                  <a:srgbClr val="000000"/>
                </a:solidFill>
                <a:latin typeface="Arial"/>
                <a:ea typeface="Arial"/>
                <a:cs typeface="Arial"/>
              </a:defRPr>
            </a:pPr>
            <a:endParaRPr lang="en-US"/>
          </a:p>
        </c:txPr>
        <c:crossAx val="73049984"/>
        <c:crossesAt val="0"/>
        <c:auto val="0"/>
        <c:lblAlgn val="ctr"/>
        <c:lblOffset val="100"/>
        <c:tickLblSkip val="2"/>
        <c:tickMarkSkip val="1"/>
        <c:noMultiLvlLbl val="0"/>
      </c:catAx>
      <c:valAx>
        <c:axId val="73049984"/>
        <c:scaling>
          <c:orientation val="minMax"/>
          <c:min val="0"/>
        </c:scaling>
        <c:delete val="0"/>
        <c:axPos val="l"/>
        <c:majorGridlines>
          <c:spPr>
            <a:ln w="3175">
              <a:solidFill>
                <a:srgbClr val="808080"/>
              </a:solidFill>
              <a:prstDash val="sysDash"/>
            </a:ln>
          </c:spPr>
        </c:majorGridlines>
        <c:title>
          <c:tx>
            <c:rich>
              <a:bodyPr/>
              <a:lstStyle/>
              <a:p>
                <a:pPr>
                  <a:defRPr sz="1600" b="1" i="0" u="none" strike="noStrike" baseline="0">
                    <a:solidFill>
                      <a:srgbClr val="000000"/>
                    </a:solidFill>
                    <a:latin typeface="Arial"/>
                    <a:ea typeface="Arial"/>
                    <a:cs typeface="Arial"/>
                  </a:defRPr>
                </a:pPr>
                <a:r>
                  <a:rPr lang="en-GB" sz="1600"/>
                  <a:t>Average response time (ms)</a:t>
                </a:r>
              </a:p>
            </c:rich>
          </c:tx>
          <c:layout>
            <c:manualLayout>
              <c:xMode val="edge"/>
              <c:yMode val="edge"/>
              <c:x val="1.8669587624237961E-2"/>
              <c:y val="0.14921433950109469"/>
            </c:manualLayout>
          </c:layout>
          <c:overlay val="0"/>
          <c:spPr>
            <a:noFill/>
            <a:ln w="25400">
              <a:noFill/>
            </a:ln>
          </c:spPr>
        </c:title>
        <c:numFmt formatCode="0" sourceLinked="0"/>
        <c:majorTickMark val="out"/>
        <c:minorTickMark val="none"/>
        <c:tickLblPos val="nextTo"/>
        <c:spPr>
          <a:ln w="254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73048064"/>
        <c:crosses val="autoZero"/>
        <c:crossBetween val="between"/>
      </c:valAx>
      <c:spPr>
        <a:noFill/>
        <a:ln w="25400">
          <a:solidFill>
            <a:srgbClr val="808080"/>
          </a:solidFill>
          <a:prstDash val="solid"/>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225C9-8A45-449D-B6BF-9561CFC91C02}" type="datetimeFigureOut">
              <a:rPr lang="en-GB" smtClean="0"/>
              <a:t>05/12/2013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92EDC-2977-4363-922C-84DC3B1A40D7}" type="slidenum">
              <a:rPr lang="en-GB" smtClean="0"/>
              <a:t>‹#›</a:t>
            </a:fld>
            <a:endParaRPr lang="en-GB" dirty="0"/>
          </a:p>
        </p:txBody>
      </p:sp>
    </p:spTree>
    <p:extLst>
      <p:ext uri="{BB962C8B-B14F-4D97-AF65-F5344CB8AC3E}">
        <p14:creationId xmlns:p14="http://schemas.microsoft.com/office/powerpoint/2010/main" val="215216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1</a:t>
            </a:fld>
            <a:endParaRPr lang="en-GB" dirty="0"/>
          </a:p>
        </p:txBody>
      </p:sp>
    </p:spTree>
    <p:extLst>
      <p:ext uri="{BB962C8B-B14F-4D97-AF65-F5344CB8AC3E}">
        <p14:creationId xmlns:p14="http://schemas.microsoft.com/office/powerpoint/2010/main" val="427534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10</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11</a:t>
            </a:fld>
            <a:endParaRPr lang="en-GB" dirty="0"/>
          </a:p>
        </p:txBody>
      </p:sp>
    </p:spTree>
    <p:extLst>
      <p:ext uri="{BB962C8B-B14F-4D97-AF65-F5344CB8AC3E}">
        <p14:creationId xmlns:p14="http://schemas.microsoft.com/office/powerpoint/2010/main" val="405375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12</a:t>
            </a:fld>
            <a:endParaRPr lang="en-GB" dirty="0"/>
          </a:p>
        </p:txBody>
      </p:sp>
    </p:spTree>
    <p:extLst>
      <p:ext uri="{BB962C8B-B14F-4D97-AF65-F5344CB8AC3E}">
        <p14:creationId xmlns:p14="http://schemas.microsoft.com/office/powerpoint/2010/main" val="167052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13</a:t>
            </a:fld>
            <a:endParaRPr lang="en-GB" dirty="0"/>
          </a:p>
        </p:txBody>
      </p:sp>
    </p:spTree>
    <p:extLst>
      <p:ext uri="{BB962C8B-B14F-4D97-AF65-F5344CB8AC3E}">
        <p14:creationId xmlns:p14="http://schemas.microsoft.com/office/powerpoint/2010/main" val="3374680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14</a:t>
            </a:fld>
            <a:endParaRPr lang="en-GB" dirty="0"/>
          </a:p>
        </p:txBody>
      </p:sp>
    </p:spTree>
    <p:extLst>
      <p:ext uri="{BB962C8B-B14F-4D97-AF65-F5344CB8AC3E}">
        <p14:creationId xmlns:p14="http://schemas.microsoft.com/office/powerpoint/2010/main" val="893857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15</a:t>
            </a:fld>
            <a:endParaRPr lang="en-GB" dirty="0"/>
          </a:p>
        </p:txBody>
      </p:sp>
    </p:spTree>
    <p:extLst>
      <p:ext uri="{BB962C8B-B14F-4D97-AF65-F5344CB8AC3E}">
        <p14:creationId xmlns:p14="http://schemas.microsoft.com/office/powerpoint/2010/main" val="4098681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16</a:t>
            </a:fld>
            <a:endParaRPr lang="en-GB" dirty="0"/>
          </a:p>
        </p:txBody>
      </p:sp>
    </p:spTree>
    <p:extLst>
      <p:ext uri="{BB962C8B-B14F-4D97-AF65-F5344CB8AC3E}">
        <p14:creationId xmlns:p14="http://schemas.microsoft.com/office/powerpoint/2010/main" val="2408071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17</a:t>
            </a:fld>
            <a:endParaRPr lang="en-GB" dirty="0"/>
          </a:p>
        </p:txBody>
      </p:sp>
    </p:spTree>
    <p:extLst>
      <p:ext uri="{BB962C8B-B14F-4D97-AF65-F5344CB8AC3E}">
        <p14:creationId xmlns:p14="http://schemas.microsoft.com/office/powerpoint/2010/main" val="176095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18</a:t>
            </a:fld>
            <a:endParaRPr lang="en-GB" dirty="0"/>
          </a:p>
        </p:txBody>
      </p:sp>
    </p:spTree>
    <p:extLst>
      <p:ext uri="{BB962C8B-B14F-4D97-AF65-F5344CB8AC3E}">
        <p14:creationId xmlns:p14="http://schemas.microsoft.com/office/powerpoint/2010/main" val="36086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19</a:t>
            </a:fld>
            <a:endParaRPr lang="en-GB" dirty="0"/>
          </a:p>
        </p:txBody>
      </p:sp>
    </p:spTree>
    <p:extLst>
      <p:ext uri="{BB962C8B-B14F-4D97-AF65-F5344CB8AC3E}">
        <p14:creationId xmlns:p14="http://schemas.microsoft.com/office/powerpoint/2010/main" val="374862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a:t>
            </a:fld>
            <a:endParaRPr lang="en-GB" dirty="0"/>
          </a:p>
        </p:txBody>
      </p:sp>
    </p:spTree>
    <p:extLst>
      <p:ext uri="{BB962C8B-B14F-4D97-AF65-F5344CB8AC3E}">
        <p14:creationId xmlns:p14="http://schemas.microsoft.com/office/powerpoint/2010/main" val="4060364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20</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21</a:t>
            </a:fld>
            <a:endParaRPr lang="en-GB" dirty="0"/>
          </a:p>
        </p:txBody>
      </p:sp>
    </p:spTree>
    <p:extLst>
      <p:ext uri="{BB962C8B-B14F-4D97-AF65-F5344CB8AC3E}">
        <p14:creationId xmlns:p14="http://schemas.microsoft.com/office/powerpoint/2010/main" val="2208694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22</a:t>
            </a:fld>
            <a:endParaRPr lang="en-GB" dirty="0"/>
          </a:p>
        </p:txBody>
      </p:sp>
    </p:spTree>
    <p:extLst>
      <p:ext uri="{BB962C8B-B14F-4D97-AF65-F5344CB8AC3E}">
        <p14:creationId xmlns:p14="http://schemas.microsoft.com/office/powerpoint/2010/main" val="1872724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23</a:t>
            </a:fld>
            <a:endParaRPr lang="en-GB" dirty="0"/>
          </a:p>
        </p:txBody>
      </p:sp>
    </p:spTree>
    <p:extLst>
      <p:ext uri="{BB962C8B-B14F-4D97-AF65-F5344CB8AC3E}">
        <p14:creationId xmlns:p14="http://schemas.microsoft.com/office/powerpoint/2010/main" val="2138258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24</a:t>
            </a:fld>
            <a:endParaRPr lang="en-GB" dirty="0"/>
          </a:p>
        </p:txBody>
      </p:sp>
    </p:spTree>
    <p:extLst>
      <p:ext uri="{BB962C8B-B14F-4D97-AF65-F5344CB8AC3E}">
        <p14:creationId xmlns:p14="http://schemas.microsoft.com/office/powerpoint/2010/main" val="2208694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taken from AWR</a:t>
            </a:r>
            <a:r>
              <a:rPr lang="en-GB" baseline="0" dirty="0" smtClean="0"/>
              <a:t> and in particular wait event histograms data aggregating over RAC nodes.</a:t>
            </a:r>
          </a:p>
          <a:p>
            <a:r>
              <a:rPr lang="en-GB" baseline="0" dirty="0" smtClean="0"/>
              <a:t>Example:</a:t>
            </a:r>
          </a:p>
          <a:p>
            <a:r>
              <a:rPr lang="en-GB" dirty="0" smtClean="0"/>
              <a:t>select cast(</a:t>
            </a:r>
            <a:r>
              <a:rPr lang="en-GB" dirty="0" err="1" smtClean="0"/>
              <a:t>sn.begin_interval_time</a:t>
            </a:r>
            <a:r>
              <a:rPr lang="en-GB" dirty="0" smtClean="0"/>
              <a:t> as date) </a:t>
            </a:r>
            <a:r>
              <a:rPr lang="en-GB" dirty="0" err="1" smtClean="0"/>
              <a:t>snap_time</a:t>
            </a:r>
            <a:r>
              <a:rPr lang="en-GB" dirty="0" smtClean="0"/>
              <a:t>,</a:t>
            </a:r>
          </a:p>
          <a:p>
            <a:r>
              <a:rPr lang="en-GB" dirty="0" smtClean="0"/>
              <a:t>	--</a:t>
            </a:r>
            <a:r>
              <a:rPr lang="en-GB" dirty="0" err="1" smtClean="0"/>
              <a:t>eh.dbid</a:t>
            </a:r>
            <a:r>
              <a:rPr lang="en-GB" dirty="0" smtClean="0"/>
              <a:t>,</a:t>
            </a:r>
          </a:p>
          <a:p>
            <a:r>
              <a:rPr lang="en-GB" dirty="0" smtClean="0"/>
              <a:t>	</a:t>
            </a:r>
            <a:r>
              <a:rPr lang="en-GB" dirty="0" err="1" smtClean="0"/>
              <a:t>sn.instance_number</a:t>
            </a:r>
            <a:r>
              <a:rPr lang="en-GB" dirty="0" smtClean="0"/>
              <a:t>,</a:t>
            </a:r>
          </a:p>
          <a:p>
            <a:r>
              <a:rPr lang="en-GB" dirty="0" smtClean="0"/>
              <a:t>	</a:t>
            </a:r>
            <a:r>
              <a:rPr lang="en-GB" dirty="0" err="1" smtClean="0"/>
              <a:t>eh.event_name</a:t>
            </a:r>
            <a:r>
              <a:rPr lang="en-GB" dirty="0" smtClean="0"/>
              <a:t>,</a:t>
            </a:r>
          </a:p>
          <a:p>
            <a:r>
              <a:rPr lang="en-GB" dirty="0" smtClean="0"/>
              <a:t>	</a:t>
            </a:r>
            <a:r>
              <a:rPr lang="en-GB" dirty="0" err="1" smtClean="0"/>
              <a:t>eh.wait_time_milli</a:t>
            </a:r>
            <a:r>
              <a:rPr lang="en-GB" dirty="0" smtClean="0"/>
              <a:t>,</a:t>
            </a:r>
          </a:p>
          <a:p>
            <a:r>
              <a:rPr lang="en-GB" dirty="0" smtClean="0"/>
              <a:t>	--</a:t>
            </a:r>
            <a:r>
              <a:rPr lang="en-GB" dirty="0" err="1" smtClean="0"/>
              <a:t>eh.wait_count</a:t>
            </a:r>
            <a:r>
              <a:rPr lang="en-GB" dirty="0" smtClean="0"/>
              <a:t>,</a:t>
            </a:r>
          </a:p>
          <a:p>
            <a:r>
              <a:rPr lang="en-GB" dirty="0" smtClean="0"/>
              <a:t>	</a:t>
            </a:r>
            <a:r>
              <a:rPr lang="en-GB" dirty="0" err="1" smtClean="0"/>
              <a:t>eh.wait_count</a:t>
            </a:r>
            <a:r>
              <a:rPr lang="en-GB" dirty="0" smtClean="0"/>
              <a:t> - lag(</a:t>
            </a:r>
            <a:r>
              <a:rPr lang="en-GB" dirty="0" err="1" smtClean="0"/>
              <a:t>eh.wait_count</a:t>
            </a:r>
            <a:r>
              <a:rPr lang="en-GB" dirty="0" smtClean="0"/>
              <a:t>) over (partition by </a:t>
            </a:r>
            <a:r>
              <a:rPr lang="en-GB" dirty="0" err="1" smtClean="0"/>
              <a:t>eh.dbid,eh.instance_number,eh.event_id,eh.wait_time_milli</a:t>
            </a:r>
            <a:r>
              <a:rPr lang="en-GB" dirty="0" smtClean="0"/>
              <a:t> order by </a:t>
            </a:r>
            <a:r>
              <a:rPr lang="en-GB" dirty="0" err="1" smtClean="0"/>
              <a:t>sn.snap_id</a:t>
            </a:r>
            <a:r>
              <a:rPr lang="en-GB" dirty="0" smtClean="0"/>
              <a:t> nulls first) </a:t>
            </a:r>
            <a:r>
              <a:rPr lang="en-GB" dirty="0" err="1" smtClean="0"/>
              <a:t>Delta_wait_count</a:t>
            </a:r>
            <a:r>
              <a:rPr lang="en-GB" dirty="0" smtClean="0"/>
              <a:t>,</a:t>
            </a:r>
          </a:p>
          <a:p>
            <a:r>
              <a:rPr lang="en-GB" dirty="0" smtClean="0"/>
              <a:t>    round((</a:t>
            </a:r>
            <a:r>
              <a:rPr lang="en-GB" dirty="0" err="1" smtClean="0"/>
              <a:t>eh.wait_count</a:t>
            </a:r>
            <a:r>
              <a:rPr lang="en-GB" dirty="0" smtClean="0"/>
              <a:t> - lag(</a:t>
            </a:r>
            <a:r>
              <a:rPr lang="en-GB" dirty="0" err="1" smtClean="0"/>
              <a:t>eh.wait_count</a:t>
            </a:r>
            <a:r>
              <a:rPr lang="en-GB" dirty="0" smtClean="0"/>
              <a:t>) over (partition by </a:t>
            </a:r>
            <a:r>
              <a:rPr lang="en-GB" dirty="0" err="1" smtClean="0"/>
              <a:t>eh.dbid,eh.instance_number,eh.event_id,eh.wait_time_milli</a:t>
            </a:r>
            <a:r>
              <a:rPr lang="en-GB" dirty="0" smtClean="0"/>
              <a:t> order by </a:t>
            </a:r>
            <a:r>
              <a:rPr lang="en-GB" dirty="0" err="1" smtClean="0"/>
              <a:t>sn.snap_id</a:t>
            </a:r>
            <a:r>
              <a:rPr lang="en-GB" dirty="0" smtClean="0"/>
              <a:t> nulls first)) /</a:t>
            </a:r>
          </a:p>
          <a:p>
            <a:r>
              <a:rPr lang="en-GB" dirty="0" smtClean="0"/>
              <a:t>          (extract(hour from END_INTERVAL_TIME-</a:t>
            </a:r>
            <a:r>
              <a:rPr lang="en-GB" dirty="0" err="1" smtClean="0"/>
              <a:t>begin_interval_time</a:t>
            </a:r>
            <a:r>
              <a:rPr lang="en-GB" dirty="0" smtClean="0"/>
              <a:t>)*3600</a:t>
            </a:r>
          </a:p>
          <a:p>
            <a:r>
              <a:rPr lang="en-GB" dirty="0" smtClean="0"/>
              <a:t>              -extract(hour from </a:t>
            </a:r>
            <a:r>
              <a:rPr lang="en-GB" dirty="0" err="1" smtClean="0"/>
              <a:t>sn.snap_timezone</a:t>
            </a:r>
            <a:r>
              <a:rPr lang="en-GB" dirty="0" smtClean="0"/>
              <a:t> - lag(</a:t>
            </a:r>
            <a:r>
              <a:rPr lang="en-GB" dirty="0" err="1" smtClean="0"/>
              <a:t>sn.snap_timezone</a:t>
            </a:r>
            <a:r>
              <a:rPr lang="en-GB" dirty="0" smtClean="0"/>
              <a:t>) over (partition by </a:t>
            </a:r>
            <a:r>
              <a:rPr lang="en-GB" dirty="0" err="1" smtClean="0"/>
              <a:t>eh.dbid,eh.instance_number,eh.event_id,eh.wait_time_milli</a:t>
            </a:r>
            <a:r>
              <a:rPr lang="en-GB" dirty="0" smtClean="0"/>
              <a:t> order by </a:t>
            </a:r>
            <a:r>
              <a:rPr lang="en-GB" dirty="0" err="1" smtClean="0"/>
              <a:t>sn.snap_id</a:t>
            </a:r>
            <a:r>
              <a:rPr lang="en-GB" dirty="0" smtClean="0"/>
              <a:t> nulls first) )*3600 --deals with daylight savings time change</a:t>
            </a:r>
          </a:p>
          <a:p>
            <a:r>
              <a:rPr lang="en-GB" dirty="0" smtClean="0"/>
              <a:t>              + extract(minute from END_INTERVAL_TIME-</a:t>
            </a:r>
            <a:r>
              <a:rPr lang="en-GB" dirty="0" err="1" smtClean="0"/>
              <a:t>begin_interval_time</a:t>
            </a:r>
            <a:r>
              <a:rPr lang="en-GB" dirty="0" smtClean="0"/>
              <a:t>)* 60</a:t>
            </a:r>
          </a:p>
          <a:p>
            <a:r>
              <a:rPr lang="en-GB" dirty="0" smtClean="0"/>
              <a:t>              + extract(second from END_INTERVAL_TIME-</a:t>
            </a:r>
            <a:r>
              <a:rPr lang="en-GB" dirty="0" err="1" smtClean="0"/>
              <a:t>begin_interval_time</a:t>
            </a:r>
            <a:r>
              <a:rPr lang="en-GB" dirty="0" smtClean="0"/>
              <a:t>)),2 ) </a:t>
            </a:r>
            <a:r>
              <a:rPr lang="en-GB" dirty="0" err="1" smtClean="0"/>
              <a:t>Rate_wait_count_per_bin</a:t>
            </a:r>
            <a:endParaRPr lang="en-GB" dirty="0" smtClean="0"/>
          </a:p>
          <a:p>
            <a:r>
              <a:rPr lang="en-GB" dirty="0" smtClean="0"/>
              <a:t>from </a:t>
            </a:r>
            <a:r>
              <a:rPr lang="en-GB" dirty="0" err="1" smtClean="0"/>
              <a:t>dba_hist_event_histogram</a:t>
            </a:r>
            <a:r>
              <a:rPr lang="en-GB" dirty="0" smtClean="0"/>
              <a:t> eh,</a:t>
            </a:r>
          </a:p>
          <a:p>
            <a:r>
              <a:rPr lang="en-GB" dirty="0" smtClean="0"/>
              <a:t>     </a:t>
            </a:r>
            <a:r>
              <a:rPr lang="en-GB" dirty="0" err="1" smtClean="0"/>
              <a:t>dba_hist_snapshot</a:t>
            </a:r>
            <a:r>
              <a:rPr lang="en-GB" dirty="0" smtClean="0"/>
              <a:t> </a:t>
            </a:r>
            <a:r>
              <a:rPr lang="en-GB" dirty="0" err="1" smtClean="0"/>
              <a:t>sn</a:t>
            </a:r>
            <a:endParaRPr lang="en-GB" dirty="0" smtClean="0"/>
          </a:p>
          <a:p>
            <a:r>
              <a:rPr lang="en-GB" dirty="0" smtClean="0"/>
              <a:t>where</a:t>
            </a:r>
          </a:p>
          <a:p>
            <a:r>
              <a:rPr lang="en-GB" dirty="0" smtClean="0"/>
              <a:t>    </a:t>
            </a:r>
            <a:r>
              <a:rPr lang="en-GB" dirty="0" err="1" smtClean="0"/>
              <a:t>sn.snap_id</a:t>
            </a:r>
            <a:r>
              <a:rPr lang="en-GB" dirty="0" smtClean="0"/>
              <a:t> = </a:t>
            </a:r>
            <a:r>
              <a:rPr lang="en-GB" dirty="0" err="1" smtClean="0"/>
              <a:t>eh.snap_id</a:t>
            </a:r>
            <a:endParaRPr lang="en-GB" dirty="0" smtClean="0"/>
          </a:p>
          <a:p>
            <a:r>
              <a:rPr lang="en-GB" dirty="0" smtClean="0"/>
              <a:t>and </a:t>
            </a:r>
            <a:r>
              <a:rPr lang="en-GB" dirty="0" err="1" smtClean="0"/>
              <a:t>sn.dbid</a:t>
            </a:r>
            <a:r>
              <a:rPr lang="en-GB" dirty="0" smtClean="0"/>
              <a:t> = </a:t>
            </a:r>
            <a:r>
              <a:rPr lang="en-GB" dirty="0" err="1" smtClean="0"/>
              <a:t>eh.dbid</a:t>
            </a:r>
            <a:endParaRPr lang="en-GB" dirty="0" smtClean="0"/>
          </a:p>
          <a:p>
            <a:r>
              <a:rPr lang="en-GB" dirty="0" smtClean="0"/>
              <a:t>and </a:t>
            </a:r>
            <a:r>
              <a:rPr lang="en-GB" dirty="0" err="1" smtClean="0"/>
              <a:t>sn.instance_number</a:t>
            </a:r>
            <a:r>
              <a:rPr lang="en-GB" dirty="0" smtClean="0"/>
              <a:t> = </a:t>
            </a:r>
            <a:r>
              <a:rPr lang="en-GB" dirty="0" err="1" smtClean="0"/>
              <a:t>eh.instance_number</a:t>
            </a:r>
            <a:endParaRPr lang="en-GB" dirty="0" smtClean="0"/>
          </a:p>
          <a:p>
            <a:r>
              <a:rPr lang="en-GB" dirty="0" smtClean="0"/>
              <a:t>and </a:t>
            </a:r>
            <a:r>
              <a:rPr lang="en-GB" dirty="0" err="1" smtClean="0"/>
              <a:t>sn.begin_interval_time</a:t>
            </a:r>
            <a:r>
              <a:rPr lang="en-GB" dirty="0" smtClean="0"/>
              <a:t> &amp;</a:t>
            </a:r>
            <a:r>
              <a:rPr lang="en-GB" dirty="0" err="1" smtClean="0"/>
              <a:t>delta_time_where_clause</a:t>
            </a:r>
            <a:endParaRPr lang="en-GB" dirty="0" smtClean="0"/>
          </a:p>
          <a:p>
            <a:r>
              <a:rPr lang="en-GB" dirty="0" smtClean="0"/>
              <a:t>and </a:t>
            </a:r>
            <a:r>
              <a:rPr lang="en-GB" dirty="0" err="1" smtClean="0"/>
              <a:t>eh.wait_class</a:t>
            </a:r>
            <a:r>
              <a:rPr lang="en-GB" dirty="0" smtClean="0"/>
              <a:t> in ('User I/</a:t>
            </a:r>
            <a:r>
              <a:rPr lang="en-GB" dirty="0" err="1" smtClean="0"/>
              <a:t>O','System</a:t>
            </a:r>
            <a:r>
              <a:rPr lang="en-GB" dirty="0" smtClean="0"/>
              <a:t> I/</a:t>
            </a:r>
            <a:r>
              <a:rPr lang="en-GB" dirty="0" err="1" smtClean="0"/>
              <a:t>O','Commit</a:t>
            </a:r>
            <a:r>
              <a:rPr lang="en-GB" dirty="0" smtClean="0"/>
              <a:t>')  -- need to limit search or dump file can grow too big</a:t>
            </a:r>
          </a:p>
          <a:p>
            <a:r>
              <a:rPr lang="en-GB" dirty="0" smtClean="0"/>
              <a:t>order by </a:t>
            </a:r>
            <a:r>
              <a:rPr lang="en-GB" dirty="0" err="1" smtClean="0"/>
              <a:t>sn.snap_id</a:t>
            </a:r>
            <a:r>
              <a:rPr lang="en-GB" dirty="0" smtClean="0"/>
              <a:t>;</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25</a:t>
            </a:fld>
            <a:endParaRPr lang="en-GB" dirty="0"/>
          </a:p>
        </p:txBody>
      </p:sp>
    </p:spTree>
    <p:extLst>
      <p:ext uri="{BB962C8B-B14F-4D97-AF65-F5344CB8AC3E}">
        <p14:creationId xmlns:p14="http://schemas.microsoft.com/office/powerpoint/2010/main" val="4096983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26</a:t>
            </a:fld>
            <a:endParaRPr lang="en-GB" dirty="0"/>
          </a:p>
        </p:txBody>
      </p:sp>
    </p:spTree>
    <p:extLst>
      <p:ext uri="{BB962C8B-B14F-4D97-AF65-F5344CB8AC3E}">
        <p14:creationId xmlns:p14="http://schemas.microsoft.com/office/powerpoint/2010/main" val="264271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27</a:t>
            </a:fld>
            <a:endParaRPr lang="en-GB" dirty="0"/>
          </a:p>
        </p:txBody>
      </p:sp>
    </p:spTree>
    <p:extLst>
      <p:ext uri="{BB962C8B-B14F-4D97-AF65-F5344CB8AC3E}">
        <p14:creationId xmlns:p14="http://schemas.microsoft.com/office/powerpoint/2010/main" val="2256458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28</a:t>
            </a:fld>
            <a:endParaRPr lang="en-GB" dirty="0"/>
          </a:p>
        </p:txBody>
      </p:sp>
    </p:spTree>
    <p:extLst>
      <p:ext uri="{BB962C8B-B14F-4D97-AF65-F5344CB8AC3E}">
        <p14:creationId xmlns:p14="http://schemas.microsoft.com/office/powerpoint/2010/main" val="195275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29</a:t>
            </a:fld>
            <a:endParaRPr lang="en-GB" dirty="0"/>
          </a:p>
        </p:txBody>
      </p:sp>
    </p:spTree>
    <p:extLst>
      <p:ext uri="{BB962C8B-B14F-4D97-AF65-F5344CB8AC3E}">
        <p14:creationId xmlns:p14="http://schemas.microsoft.com/office/powerpoint/2010/main" val="19527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30</a:t>
            </a:fld>
            <a:endParaRPr lang="en-GB" dirty="0"/>
          </a:p>
        </p:txBody>
      </p:sp>
    </p:spTree>
    <p:extLst>
      <p:ext uri="{BB962C8B-B14F-4D97-AF65-F5344CB8AC3E}">
        <p14:creationId xmlns:p14="http://schemas.microsoft.com/office/powerpoint/2010/main" val="195275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31</a:t>
            </a:fld>
            <a:endParaRPr lang="en-GB" dirty="0"/>
          </a:p>
        </p:txBody>
      </p:sp>
    </p:spTree>
    <p:extLst>
      <p:ext uri="{BB962C8B-B14F-4D97-AF65-F5344CB8AC3E}">
        <p14:creationId xmlns:p14="http://schemas.microsoft.com/office/powerpoint/2010/main" val="720212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32</a:t>
            </a:fld>
            <a:endParaRPr lang="en-GB" dirty="0"/>
          </a:p>
        </p:txBody>
      </p:sp>
    </p:spTree>
    <p:extLst>
      <p:ext uri="{BB962C8B-B14F-4D97-AF65-F5344CB8AC3E}">
        <p14:creationId xmlns:p14="http://schemas.microsoft.com/office/powerpoint/2010/main" val="3334664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33</a:t>
            </a:fld>
            <a:endParaRPr lang="en-GB" dirty="0"/>
          </a:p>
        </p:txBody>
      </p:sp>
    </p:spTree>
    <p:extLst>
      <p:ext uri="{BB962C8B-B14F-4D97-AF65-F5344CB8AC3E}">
        <p14:creationId xmlns:p14="http://schemas.microsoft.com/office/powerpoint/2010/main" val="2723441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34</a:t>
            </a:fld>
            <a:endParaRPr lang="en-GB" dirty="0"/>
          </a:p>
        </p:txBody>
      </p:sp>
    </p:spTree>
    <p:extLst>
      <p:ext uri="{BB962C8B-B14F-4D97-AF65-F5344CB8AC3E}">
        <p14:creationId xmlns:p14="http://schemas.microsoft.com/office/powerpoint/2010/main" val="2723441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35</a:t>
            </a:fld>
            <a:endParaRPr lang="en-GB" dirty="0"/>
          </a:p>
        </p:txBody>
      </p:sp>
    </p:spTree>
    <p:extLst>
      <p:ext uri="{BB962C8B-B14F-4D97-AF65-F5344CB8AC3E}">
        <p14:creationId xmlns:p14="http://schemas.microsoft.com/office/powerpoint/2010/main" val="2723441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36</a:t>
            </a:fld>
            <a:endParaRPr lang="en-GB" dirty="0"/>
          </a:p>
        </p:txBody>
      </p:sp>
    </p:spTree>
    <p:extLst>
      <p:ext uri="{BB962C8B-B14F-4D97-AF65-F5344CB8AC3E}">
        <p14:creationId xmlns:p14="http://schemas.microsoft.com/office/powerpoint/2010/main" val="2723441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37</a:t>
            </a:fld>
            <a:endParaRPr lang="en-GB" dirty="0"/>
          </a:p>
        </p:txBody>
      </p:sp>
    </p:spTree>
    <p:extLst>
      <p:ext uri="{BB962C8B-B14F-4D97-AF65-F5344CB8AC3E}">
        <p14:creationId xmlns:p14="http://schemas.microsoft.com/office/powerpoint/2010/main" val="2723441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38</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39</a:t>
            </a:fld>
            <a:endParaRPr lang="en-GB" dirty="0"/>
          </a:p>
        </p:txBody>
      </p:sp>
    </p:spTree>
    <p:extLst>
      <p:ext uri="{BB962C8B-B14F-4D97-AF65-F5344CB8AC3E}">
        <p14:creationId xmlns:p14="http://schemas.microsoft.com/office/powerpoint/2010/main" val="249533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40</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41</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42</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43</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44</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45</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46</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47</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48</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49</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a:t>
            </a:fld>
            <a:endParaRPr lang="en-GB" dirty="0"/>
          </a:p>
        </p:txBody>
      </p:sp>
    </p:spTree>
    <p:extLst>
      <p:ext uri="{BB962C8B-B14F-4D97-AF65-F5344CB8AC3E}">
        <p14:creationId xmlns:p14="http://schemas.microsoft.com/office/powerpoint/2010/main" val="1356489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50</a:t>
            </a:fld>
            <a:endParaRPr lang="en-GB" dirty="0"/>
          </a:p>
        </p:txBody>
      </p:sp>
    </p:spTree>
    <p:extLst>
      <p:ext uri="{BB962C8B-B14F-4D97-AF65-F5344CB8AC3E}">
        <p14:creationId xmlns:p14="http://schemas.microsoft.com/office/powerpoint/2010/main" val="12750785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51</a:t>
            </a:fld>
            <a:endParaRPr lang="en-GB" dirty="0"/>
          </a:p>
        </p:txBody>
      </p:sp>
    </p:spTree>
    <p:extLst>
      <p:ext uri="{BB962C8B-B14F-4D97-AF65-F5344CB8AC3E}">
        <p14:creationId xmlns:p14="http://schemas.microsoft.com/office/powerpoint/2010/main" val="3476893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52</a:t>
            </a:fld>
            <a:endParaRPr lang="en-GB" dirty="0"/>
          </a:p>
        </p:txBody>
      </p:sp>
    </p:spTree>
    <p:extLst>
      <p:ext uri="{BB962C8B-B14F-4D97-AF65-F5344CB8AC3E}">
        <p14:creationId xmlns:p14="http://schemas.microsoft.com/office/powerpoint/2010/main" val="930160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53</a:t>
            </a:fld>
            <a:endParaRPr lang="en-GB" dirty="0"/>
          </a:p>
        </p:txBody>
      </p:sp>
    </p:spTree>
    <p:extLst>
      <p:ext uri="{BB962C8B-B14F-4D97-AF65-F5344CB8AC3E}">
        <p14:creationId xmlns:p14="http://schemas.microsoft.com/office/powerpoint/2010/main" val="93016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54</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55</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56</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57</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58</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59</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r>
              <a:rPr lang="en-GB" dirty="0" smtClean="0"/>
              <a:t>New particle discovery: see</a:t>
            </a:r>
            <a:r>
              <a:rPr lang="en-GB" baseline="0" dirty="0" smtClean="0"/>
              <a:t> also CMS and Atlas announcement on July 4</a:t>
            </a:r>
            <a:r>
              <a:rPr lang="en-GB" baseline="30000" dirty="0" smtClean="0"/>
              <a:t>th</a:t>
            </a:r>
            <a:r>
              <a:rPr lang="en-GB" baseline="0" dirty="0" smtClean="0"/>
              <a:t> 2012.</a:t>
            </a:r>
          </a:p>
          <a:p>
            <a:endParaRPr lang="en-GB" dirty="0"/>
          </a:p>
        </p:txBody>
      </p:sp>
      <p:sp>
        <p:nvSpPr>
          <p:cNvPr id="4" name="Slide Number Placeholder 3"/>
          <p:cNvSpPr>
            <a:spLocks noGrp="1"/>
          </p:cNvSpPr>
          <p:nvPr>
            <p:ph type="sldNum" sz="quarter" idx="10"/>
          </p:nvPr>
        </p:nvSpPr>
        <p:spPr/>
        <p:txBody>
          <a:bodyPr/>
          <a:lstStyle/>
          <a:p>
            <a:fld id="{CF79042F-CF48-4A25-8040-C744929F57D8}" type="slidenum">
              <a:rPr lang="en-US" smtClean="0"/>
              <a:pPr/>
              <a:t>6</a:t>
            </a:fld>
            <a:endParaRPr lang="en-US" dirty="0"/>
          </a:p>
        </p:txBody>
      </p:sp>
    </p:spTree>
    <p:extLst>
      <p:ext uri="{BB962C8B-B14F-4D97-AF65-F5344CB8AC3E}">
        <p14:creationId xmlns:p14="http://schemas.microsoft.com/office/powerpoint/2010/main" val="17661807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60</a:t>
            </a:fld>
            <a:endParaRPr lang="en-GB" dirty="0"/>
          </a:p>
        </p:txBody>
      </p:sp>
    </p:spTree>
    <p:extLst>
      <p:ext uri="{BB962C8B-B14F-4D97-AF65-F5344CB8AC3E}">
        <p14:creationId xmlns:p14="http://schemas.microsoft.com/office/powerpoint/2010/main" val="22608060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GB" b="0" dirty="0" err="1" smtClean="0"/>
              <a:t>Asynch</a:t>
            </a:r>
            <a:r>
              <a:rPr lang="en-GB" b="0" dirty="0" smtClean="0"/>
              <a:t> IO, for example in Linux for block devices: </a:t>
            </a:r>
            <a:r>
              <a:rPr lang="en-US" b="0" dirty="0" smtClean="0"/>
              <a:t>OS calls (ASM example): </a:t>
            </a:r>
            <a:r>
              <a:rPr lang="en-US" b="0" dirty="0" err="1" smtClean="0"/>
              <a:t>io_submit</a:t>
            </a:r>
            <a:r>
              <a:rPr lang="en-US" b="0" dirty="0" smtClean="0"/>
              <a:t>(), </a:t>
            </a:r>
            <a:r>
              <a:rPr lang="en-US" b="0" dirty="0" err="1" smtClean="0"/>
              <a:t>io_getevents</a:t>
            </a:r>
            <a:endParaRPr lang="en-US" b="0" dirty="0" smtClean="0"/>
          </a:p>
          <a:p>
            <a:endParaRPr lang="en-GB" b="0" dirty="0" smtClean="0"/>
          </a:p>
          <a:p>
            <a:r>
              <a:rPr lang="en-GB" b="0" dirty="0" smtClean="0"/>
              <a:t>We</a:t>
            </a:r>
            <a:r>
              <a:rPr lang="en-GB" b="0" baseline="0" dirty="0" smtClean="0"/>
              <a:t> can tap Oracle code with DTrace to see where the wait event timing is handled:</a:t>
            </a:r>
          </a:p>
          <a:p>
            <a:r>
              <a:rPr lang="en-GB" sz="1200" b="0" kern="1200" dirty="0" smtClean="0">
                <a:solidFill>
                  <a:schemeClr val="tx1"/>
                </a:solidFill>
                <a:effectLst/>
                <a:latin typeface="+mn-lt"/>
                <a:ea typeface="+mn-ea"/>
                <a:cs typeface="+mn-cs"/>
              </a:rPr>
              <a:t># this is for Oracle 11.2.0.3, Linux and Solaris: trace </a:t>
            </a:r>
            <a:r>
              <a:rPr lang="en-GB" sz="1200" b="0" kern="1200" dirty="0" err="1" smtClean="0">
                <a:solidFill>
                  <a:schemeClr val="tx1"/>
                </a:solidFill>
                <a:effectLst/>
                <a:latin typeface="+mn-lt"/>
                <a:ea typeface="+mn-ea"/>
                <a:cs typeface="+mn-cs"/>
              </a:rPr>
              <a:t>os</a:t>
            </a:r>
            <a:r>
              <a:rPr lang="en-GB" sz="1200" b="0" kern="1200" dirty="0" smtClean="0">
                <a:solidFill>
                  <a:schemeClr val="tx1"/>
                </a:solidFill>
                <a:effectLst/>
                <a:latin typeface="+mn-lt"/>
                <a:ea typeface="+mn-ea"/>
                <a:cs typeface="+mn-cs"/>
              </a:rPr>
              <a:t> process </a:t>
            </a:r>
            <a:r>
              <a:rPr lang="en-GB" sz="1200" b="0" kern="1200" dirty="0" err="1" smtClean="0">
                <a:solidFill>
                  <a:schemeClr val="tx1"/>
                </a:solidFill>
                <a:effectLst/>
                <a:latin typeface="+mn-lt"/>
                <a:ea typeface="+mn-ea"/>
                <a:cs typeface="+mn-cs"/>
              </a:rPr>
              <a:t>pid</a:t>
            </a:r>
            <a:r>
              <a:rPr lang="en-GB" sz="1200" b="0" kern="1200" dirty="0" smtClean="0">
                <a:solidFill>
                  <a:schemeClr val="tx1"/>
                </a:solidFill>
                <a:effectLst/>
                <a:latin typeface="+mn-lt"/>
                <a:ea typeface="+mn-ea"/>
                <a:cs typeface="+mn-cs"/>
              </a:rPr>
              <a:t>=1737 (edit </a:t>
            </a:r>
            <a:r>
              <a:rPr lang="en-GB" sz="1200" b="0" kern="1200" dirty="0" err="1" smtClean="0">
                <a:solidFill>
                  <a:schemeClr val="tx1"/>
                </a:solidFill>
                <a:effectLst/>
                <a:latin typeface="+mn-lt"/>
                <a:ea typeface="+mn-ea"/>
                <a:cs typeface="+mn-cs"/>
              </a:rPr>
              <a:t>os</a:t>
            </a:r>
            <a:r>
              <a:rPr lang="en-GB" sz="1200" b="0" kern="1200" dirty="0" smtClean="0">
                <a:solidFill>
                  <a:schemeClr val="tx1"/>
                </a:solidFill>
                <a:effectLst/>
                <a:latin typeface="+mn-lt"/>
                <a:ea typeface="+mn-ea"/>
                <a:cs typeface="+mn-cs"/>
              </a:rPr>
              <a:t> </a:t>
            </a:r>
            <a:r>
              <a:rPr lang="en-GB" sz="1200" b="0" kern="1200" dirty="0" err="1" smtClean="0">
                <a:solidFill>
                  <a:schemeClr val="tx1"/>
                </a:solidFill>
                <a:effectLst/>
                <a:latin typeface="+mn-lt"/>
                <a:ea typeface="+mn-ea"/>
                <a:cs typeface="+mn-cs"/>
              </a:rPr>
              <a:t>pid</a:t>
            </a:r>
            <a:r>
              <a:rPr lang="en-GB" sz="1200" b="0" kern="1200" dirty="0" smtClean="0">
                <a:solidFill>
                  <a:schemeClr val="tx1"/>
                </a:solidFill>
                <a:effectLst/>
                <a:latin typeface="+mn-lt"/>
                <a:ea typeface="+mn-ea"/>
                <a:cs typeface="+mn-cs"/>
              </a:rPr>
              <a:t> as relevant)</a:t>
            </a:r>
            <a:r>
              <a:rPr lang="en-GB" b="0" dirty="0" smtClean="0"/>
              <a:t/>
            </a:r>
            <a:br>
              <a:rPr lang="en-GB" b="0" dirty="0" smtClean="0"/>
            </a:br>
            <a:r>
              <a:rPr lang="en-GB" sz="1200" b="0" kern="1200" dirty="0" err="1" smtClean="0">
                <a:solidFill>
                  <a:schemeClr val="tx1"/>
                </a:solidFill>
                <a:effectLst/>
                <a:latin typeface="+mn-lt"/>
                <a:ea typeface="+mn-ea"/>
                <a:cs typeface="+mn-cs"/>
              </a:rPr>
              <a:t>dtrace</a:t>
            </a:r>
            <a:r>
              <a:rPr lang="en-GB" sz="1200" b="0" kern="1200" dirty="0" smtClean="0">
                <a:solidFill>
                  <a:schemeClr val="tx1"/>
                </a:solidFill>
                <a:effectLst/>
                <a:latin typeface="+mn-lt"/>
                <a:ea typeface="+mn-ea"/>
                <a:cs typeface="+mn-cs"/>
              </a:rPr>
              <a:t> -n '</a:t>
            </a:r>
            <a:r>
              <a:rPr lang="en-GB" b="0" dirty="0" smtClean="0"/>
              <a:t/>
            </a:r>
            <a:br>
              <a:rPr lang="en-GB" b="0" dirty="0" smtClean="0"/>
            </a:br>
            <a:r>
              <a:rPr lang="en-GB" sz="1200" b="0" kern="1200" dirty="0" smtClean="0">
                <a:solidFill>
                  <a:schemeClr val="tx1"/>
                </a:solidFill>
                <a:effectLst/>
                <a:latin typeface="+mn-lt"/>
                <a:ea typeface="+mn-ea"/>
                <a:cs typeface="+mn-cs"/>
              </a:rPr>
              <a:t>pid1737:oracle:kews_update_wait_time:entry {</a:t>
            </a:r>
            <a:endParaRPr lang="en-GB" b="0" dirty="0" smtClean="0"/>
          </a:p>
          <a:p>
            <a:r>
              <a:rPr lang="en-GB" sz="1200" b="0" kern="1200" dirty="0" smtClean="0">
                <a:solidFill>
                  <a:schemeClr val="tx1"/>
                </a:solidFill>
                <a:effectLst/>
                <a:latin typeface="+mn-lt"/>
                <a:ea typeface="+mn-ea"/>
                <a:cs typeface="+mn-cs"/>
              </a:rPr>
              <a:t>     self-&gt;</a:t>
            </a:r>
            <a:r>
              <a:rPr lang="en-GB" sz="1200" b="0" kern="1200" dirty="0" err="1" smtClean="0">
                <a:solidFill>
                  <a:schemeClr val="tx1"/>
                </a:solidFill>
                <a:effectLst/>
                <a:latin typeface="+mn-lt"/>
                <a:ea typeface="+mn-ea"/>
                <a:cs typeface="+mn-cs"/>
              </a:rPr>
              <a:t>ela_time</a:t>
            </a:r>
            <a:r>
              <a:rPr lang="en-GB" sz="1200" b="0" kern="1200" dirty="0" smtClean="0">
                <a:solidFill>
                  <a:schemeClr val="tx1"/>
                </a:solidFill>
                <a:effectLst/>
                <a:latin typeface="+mn-lt"/>
                <a:ea typeface="+mn-ea"/>
                <a:cs typeface="+mn-cs"/>
              </a:rPr>
              <a:t> = arg1;</a:t>
            </a:r>
            <a:endParaRPr lang="en-GB" b="0" dirty="0" smtClean="0"/>
          </a:p>
          <a:p>
            <a:r>
              <a:rPr lang="en-GB" sz="1200" b="0" kern="1200" dirty="0" smtClean="0">
                <a:solidFill>
                  <a:schemeClr val="tx1"/>
                </a:solidFill>
                <a:effectLst/>
                <a:latin typeface="+mn-lt"/>
                <a:ea typeface="+mn-ea"/>
                <a:cs typeface="+mn-cs"/>
              </a:rPr>
              <a:t>}</a:t>
            </a:r>
            <a:endParaRPr lang="en-GB" b="0" dirty="0" smtClean="0"/>
          </a:p>
          <a:p>
            <a:r>
              <a:rPr lang="en-GB" sz="1200" b="0" kern="1200" dirty="0" smtClean="0">
                <a:solidFill>
                  <a:schemeClr val="tx1"/>
                </a:solidFill>
                <a:effectLst/>
                <a:latin typeface="+mn-lt"/>
                <a:ea typeface="+mn-ea"/>
                <a:cs typeface="+mn-cs"/>
              </a:rPr>
              <a:t>pid1737:oracle:kskthewt:entry {</a:t>
            </a:r>
            <a:endParaRPr lang="en-GB" b="0" dirty="0" smtClean="0"/>
          </a:p>
          <a:p>
            <a:r>
              <a:rPr lang="en-GB" sz="1200" b="0" kern="1200" dirty="0" smtClean="0">
                <a:solidFill>
                  <a:schemeClr val="tx1"/>
                </a:solidFill>
                <a:effectLst/>
                <a:latin typeface="+mn-lt"/>
                <a:ea typeface="+mn-ea"/>
                <a:cs typeface="+mn-cs"/>
              </a:rPr>
              <a:t>     </a:t>
            </a:r>
            <a:r>
              <a:rPr lang="en-GB" sz="1200" b="0" kern="1200" dirty="0" err="1" smtClean="0">
                <a:solidFill>
                  <a:schemeClr val="tx1"/>
                </a:solidFill>
                <a:effectLst/>
                <a:latin typeface="+mn-lt"/>
                <a:ea typeface="+mn-ea"/>
                <a:cs typeface="+mn-cs"/>
              </a:rPr>
              <a:t>printf</a:t>
            </a:r>
            <a:r>
              <a:rPr lang="en-GB" sz="1200" b="0" kern="1200" dirty="0" smtClean="0">
                <a:solidFill>
                  <a:schemeClr val="tx1"/>
                </a:solidFill>
                <a:effectLst/>
                <a:latin typeface="+mn-lt"/>
                <a:ea typeface="+mn-ea"/>
                <a:cs typeface="+mn-cs"/>
              </a:rPr>
              <a:t>("event#= %d, time(mu sec) = %d", arg1, self-&gt;</a:t>
            </a:r>
            <a:r>
              <a:rPr lang="en-GB" sz="1200" b="0" kern="1200" dirty="0" err="1" smtClean="0">
                <a:solidFill>
                  <a:schemeClr val="tx1"/>
                </a:solidFill>
                <a:effectLst/>
                <a:latin typeface="+mn-lt"/>
                <a:ea typeface="+mn-ea"/>
                <a:cs typeface="+mn-cs"/>
              </a:rPr>
              <a:t>ela_time</a:t>
            </a:r>
            <a:r>
              <a:rPr lang="en-GB" sz="1200" b="0" kern="1200" dirty="0" smtClean="0">
                <a:solidFill>
                  <a:schemeClr val="tx1"/>
                </a:solidFill>
                <a:effectLst/>
                <a:latin typeface="+mn-lt"/>
                <a:ea typeface="+mn-ea"/>
                <a:cs typeface="+mn-cs"/>
              </a:rPr>
              <a:t>);</a:t>
            </a:r>
            <a:endParaRPr lang="en-GB" b="0" dirty="0" smtClean="0"/>
          </a:p>
          <a:p>
            <a:r>
              <a:rPr lang="en-GB" sz="1200" b="0" kern="1200" dirty="0" smtClean="0">
                <a:solidFill>
                  <a:schemeClr val="tx1"/>
                </a:solidFill>
                <a:effectLst/>
                <a:latin typeface="+mn-lt"/>
                <a:ea typeface="+mn-ea"/>
                <a:cs typeface="+mn-cs"/>
              </a:rPr>
              <a:t>}'</a:t>
            </a:r>
            <a:endParaRPr lang="en-GB" b="0" dirty="0" smtClean="0"/>
          </a:p>
          <a:p>
            <a:endParaRPr lang="en-GB" b="0" dirty="0"/>
          </a:p>
        </p:txBody>
      </p:sp>
      <p:sp>
        <p:nvSpPr>
          <p:cNvPr id="4" name="Slide Number Placeholder 3"/>
          <p:cNvSpPr>
            <a:spLocks noGrp="1"/>
          </p:cNvSpPr>
          <p:nvPr>
            <p:ph type="sldNum" sz="quarter" idx="10"/>
          </p:nvPr>
        </p:nvSpPr>
        <p:spPr/>
        <p:txBody>
          <a:bodyPr/>
          <a:lstStyle/>
          <a:p>
            <a:fld id="{30492EDC-2977-4363-922C-84DC3B1A40D7}" type="slidenum">
              <a:rPr lang="en-GB" smtClean="0"/>
              <a:t>61</a:t>
            </a:fld>
            <a:endParaRPr lang="en-GB" dirty="0"/>
          </a:p>
        </p:txBody>
      </p:sp>
    </p:spTree>
    <p:extLst>
      <p:ext uri="{BB962C8B-B14F-4D97-AF65-F5344CB8AC3E}">
        <p14:creationId xmlns:p14="http://schemas.microsoft.com/office/powerpoint/2010/main" val="2290891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Log file sync: From 11.2.0.3 adaptive mechanism </a:t>
            </a:r>
          </a:p>
          <a:p>
            <a:r>
              <a:rPr lang="en-GB" dirty="0" smtClean="0"/>
              <a:t>Automatic switching to a poll-based method instead of post-based</a:t>
            </a:r>
          </a:p>
          <a:p>
            <a:r>
              <a:rPr lang="en-GB" dirty="0" smtClean="0"/>
              <a:t>Disable this</a:t>
            </a:r>
            <a:r>
              <a:rPr lang="en-GB" baseline="0" dirty="0" smtClean="0"/>
              <a:t> behaviour </a:t>
            </a:r>
            <a:r>
              <a:rPr lang="en-GB" dirty="0" smtClean="0"/>
              <a:t>with: alter system set “_</a:t>
            </a:r>
            <a:r>
              <a:rPr lang="en-GB" dirty="0" err="1" smtClean="0"/>
              <a:t>use_adaptive_log_file_sync</a:t>
            </a:r>
            <a:r>
              <a:rPr lang="en-GB" dirty="0" smtClean="0"/>
              <a:t>”='FALSE‘;</a:t>
            </a:r>
          </a:p>
          <a:p>
            <a:endParaRPr lang="en-GB" dirty="0" smtClean="0"/>
          </a:p>
          <a:p>
            <a:r>
              <a:rPr lang="en-GB" dirty="0" smtClean="0"/>
              <a:t>Disable</a:t>
            </a:r>
            <a:r>
              <a:rPr lang="en-GB" baseline="0" dirty="0" smtClean="0"/>
              <a:t> Oracle optimizations such as prefetching when testing random reads. See SLOB documentation and parameters:</a:t>
            </a:r>
          </a:p>
          <a:p>
            <a:r>
              <a:rPr lang="en-GB" dirty="0" smtClean="0"/>
              <a:t>_</a:t>
            </a:r>
            <a:r>
              <a:rPr lang="en-GB" dirty="0" err="1" smtClean="0"/>
              <a:t>db_block_prefetch_limit</a:t>
            </a:r>
            <a:r>
              <a:rPr lang="en-GB" dirty="0" smtClean="0"/>
              <a:t>=0</a:t>
            </a:r>
          </a:p>
          <a:p>
            <a:r>
              <a:rPr lang="en-GB" dirty="0" smtClean="0"/>
              <a:t>_</a:t>
            </a:r>
            <a:r>
              <a:rPr lang="en-GB" dirty="0" err="1" smtClean="0"/>
              <a:t>db_block_prefetch_quota</a:t>
            </a:r>
            <a:r>
              <a:rPr lang="en-GB" dirty="0" smtClean="0"/>
              <a:t>=0</a:t>
            </a:r>
          </a:p>
          <a:p>
            <a:r>
              <a:rPr lang="en-GB" dirty="0" smtClean="0"/>
              <a:t>_</a:t>
            </a:r>
            <a:r>
              <a:rPr lang="en-GB" dirty="0" err="1" smtClean="0"/>
              <a:t>db_file_noncontig_mblock_read_count</a:t>
            </a:r>
            <a:r>
              <a:rPr lang="en-GB" dirty="0" smtClean="0"/>
              <a:t>=0</a:t>
            </a:r>
          </a:p>
          <a:p>
            <a:endParaRPr lang="en-GB" dirty="0" smtClean="0"/>
          </a:p>
        </p:txBody>
      </p:sp>
      <p:sp>
        <p:nvSpPr>
          <p:cNvPr id="4" name="Slide Number Placeholder 3"/>
          <p:cNvSpPr>
            <a:spLocks noGrp="1"/>
          </p:cNvSpPr>
          <p:nvPr>
            <p:ph type="sldNum" sz="quarter" idx="10"/>
          </p:nvPr>
        </p:nvSpPr>
        <p:spPr/>
        <p:txBody>
          <a:bodyPr/>
          <a:lstStyle/>
          <a:p>
            <a:fld id="{30492EDC-2977-4363-922C-84DC3B1A40D7}" type="slidenum">
              <a:rPr lang="en-GB" smtClean="0"/>
              <a:t>62</a:t>
            </a:fld>
            <a:endParaRPr lang="en-GB" dirty="0"/>
          </a:p>
        </p:txBody>
      </p:sp>
    </p:spTree>
    <p:extLst>
      <p:ext uri="{BB962C8B-B14F-4D97-AF65-F5344CB8AC3E}">
        <p14:creationId xmlns:p14="http://schemas.microsoft.com/office/powerpoint/2010/main" val="2290891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63</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0492EDC-2977-4363-922C-84DC3B1A40D7}" type="slidenum">
              <a:rPr lang="en-GB" smtClean="0"/>
              <a:t>64</a:t>
            </a:fld>
            <a:endParaRPr lang="en-GB" dirty="0"/>
          </a:p>
        </p:txBody>
      </p:sp>
    </p:spTree>
    <p:extLst>
      <p:ext uri="{BB962C8B-B14F-4D97-AF65-F5344CB8AC3E}">
        <p14:creationId xmlns:p14="http://schemas.microsoft.com/office/powerpoint/2010/main" val="22908910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65</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66</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67</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68</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69</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79042F-CF48-4A25-8040-C744929F57D8}" type="slidenum">
              <a:rPr lang="en-US" smtClean="0"/>
              <a:pPr/>
              <a:t>7</a:t>
            </a:fld>
            <a:endParaRPr lang="en-US"/>
          </a:p>
        </p:txBody>
      </p:sp>
    </p:spTree>
    <p:extLst>
      <p:ext uri="{BB962C8B-B14F-4D97-AF65-F5344CB8AC3E}">
        <p14:creationId xmlns:p14="http://schemas.microsoft.com/office/powerpoint/2010/main" val="1131712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70</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71</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72</a:t>
            </a:fld>
            <a:endParaRPr lang="en-GB" dirty="0"/>
          </a:p>
        </p:txBody>
      </p:sp>
    </p:spTree>
    <p:extLst>
      <p:ext uri="{BB962C8B-B14F-4D97-AF65-F5344CB8AC3E}">
        <p14:creationId xmlns:p14="http://schemas.microsoft.com/office/powerpoint/2010/main" val="9857414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73</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74</a:t>
            </a:fld>
            <a:endParaRPr lang="en-GB" dirty="0"/>
          </a:p>
        </p:txBody>
      </p:sp>
    </p:spTree>
    <p:extLst>
      <p:ext uri="{BB962C8B-B14F-4D97-AF65-F5344CB8AC3E}">
        <p14:creationId xmlns:p14="http://schemas.microsoft.com/office/powerpoint/2010/main" val="930160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75</a:t>
            </a:fld>
            <a:endParaRPr lang="en-GB" dirty="0"/>
          </a:p>
        </p:txBody>
      </p:sp>
    </p:spTree>
    <p:extLst>
      <p:ext uri="{BB962C8B-B14F-4D97-AF65-F5344CB8AC3E}">
        <p14:creationId xmlns:p14="http://schemas.microsoft.com/office/powerpoint/2010/main" val="930160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76</a:t>
            </a:fld>
            <a:endParaRPr lang="en-GB" dirty="0"/>
          </a:p>
        </p:txBody>
      </p:sp>
    </p:spTree>
    <p:extLst>
      <p:ext uri="{BB962C8B-B14F-4D97-AF65-F5344CB8AC3E}">
        <p14:creationId xmlns:p14="http://schemas.microsoft.com/office/powerpoint/2010/main" val="40603640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77</a:t>
            </a:fld>
            <a:endParaRPr lang="en-GB" dirty="0"/>
          </a:p>
        </p:txBody>
      </p:sp>
    </p:spTree>
    <p:extLst>
      <p:ext uri="{BB962C8B-B14F-4D97-AF65-F5344CB8AC3E}">
        <p14:creationId xmlns:p14="http://schemas.microsoft.com/office/powerpoint/2010/main" val="81864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79042F-CF48-4A25-8040-C744929F57D8}" type="slidenum">
              <a:rPr lang="en-US" smtClean="0"/>
              <a:pPr/>
              <a:t>8</a:t>
            </a:fld>
            <a:endParaRPr lang="en-US" dirty="0"/>
          </a:p>
        </p:txBody>
      </p:sp>
    </p:spTree>
    <p:extLst>
      <p:ext uri="{BB962C8B-B14F-4D97-AF65-F5344CB8AC3E}">
        <p14:creationId xmlns:p14="http://schemas.microsoft.com/office/powerpoint/2010/main" val="176618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79042F-CF48-4A25-8040-C744929F57D8}" type="slidenum">
              <a:rPr lang="en-US" smtClean="0"/>
              <a:pPr/>
              <a:t>9</a:t>
            </a:fld>
            <a:endParaRPr lang="en-US"/>
          </a:p>
        </p:txBody>
      </p:sp>
    </p:spTree>
    <p:extLst>
      <p:ext uri="{BB962C8B-B14F-4D97-AF65-F5344CB8AC3E}">
        <p14:creationId xmlns:p14="http://schemas.microsoft.com/office/powerpoint/2010/main" val="1428382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dirty="0"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1520" y="164637"/>
            <a:ext cx="8784976" cy="940443"/>
          </a:xfrm>
        </p:spPr>
        <p:txBody>
          <a:bodyPr/>
          <a:lstStyle/>
          <a:p>
            <a:r>
              <a:rPr lang="en-US" dirty="0" smtClean="0"/>
              <a:t>Click to edit Master title style</a:t>
            </a:r>
            <a:endParaRPr lang="en-GB" dirty="0"/>
          </a:p>
        </p:txBody>
      </p:sp>
      <p:sp>
        <p:nvSpPr>
          <p:cNvPr id="4" name="Espace réservé du contenu 2"/>
          <p:cNvSpPr>
            <a:spLocks noGrp="1"/>
          </p:cNvSpPr>
          <p:nvPr>
            <p:ph idx="1"/>
          </p:nvPr>
        </p:nvSpPr>
        <p:spPr>
          <a:xfrm>
            <a:off x="251520" y="1325608"/>
            <a:ext cx="8640960" cy="4887701"/>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extBox 6"/>
          <p:cNvSpPr txBox="1"/>
          <p:nvPr userDrawn="1"/>
        </p:nvSpPr>
        <p:spPr>
          <a:xfrm>
            <a:off x="7964843" y="6442621"/>
            <a:ext cx="1008112" cy="276999"/>
          </a:xfrm>
          <a:prstGeom prst="rect">
            <a:avLst/>
          </a:prstGeom>
          <a:noFill/>
        </p:spPr>
        <p:txBody>
          <a:bodyPr wrap="square" rtlCol="0">
            <a:spAutoFit/>
          </a:bodyPr>
          <a:lstStyle/>
          <a:p>
            <a:pPr algn="r"/>
            <a:fld id="{956E76E7-A1B2-4249-AC69-7F1B822E4B26}" type="slidenum">
              <a:rPr lang="en-GB" sz="1200" b="0" smtClean="0">
                <a:solidFill>
                  <a:schemeClr val="bg1"/>
                </a:solidFill>
              </a:rPr>
              <a:t>‹#›</a:t>
            </a:fld>
            <a:endParaRPr lang="en-GB" sz="1200" b="0" dirty="0">
              <a:solidFill>
                <a:schemeClr val="bg1"/>
              </a:solidFill>
            </a:endParaRPr>
          </a:p>
        </p:txBody>
      </p:sp>
    </p:spTree>
    <p:extLst>
      <p:ext uri="{BB962C8B-B14F-4D97-AF65-F5344CB8AC3E}">
        <p14:creationId xmlns:p14="http://schemas.microsoft.com/office/powerpoint/2010/main" val="1560547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3989461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2803325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6870" y="2444814"/>
            <a:ext cx="8618899" cy="940443"/>
          </a:xfrm>
        </p:spPr>
        <p:txBody>
          <a:bodyPr/>
          <a:lstStyle>
            <a:lvl1pPr algn="l">
              <a:defRPr b="1"/>
            </a:lvl1pPr>
          </a:lstStyle>
          <a:p>
            <a:r>
              <a:rPr kumimoji="0" lang="en-US" dirty="0" smtClean="0"/>
              <a:t>Click to edit Master title style</a:t>
            </a:r>
            <a:endParaRPr kumimoji="0" lang="en-US" dirty="0"/>
          </a:p>
        </p:txBody>
      </p:sp>
      <p:sp>
        <p:nvSpPr>
          <p:cNvPr id="8" name="Footer Placeholder 2"/>
          <p:cNvSpPr>
            <a:spLocks noGrp="1"/>
          </p:cNvSpPr>
          <p:nvPr>
            <p:ph type="ftr" sz="quarter" idx="3"/>
          </p:nvPr>
        </p:nvSpPr>
        <p:spPr>
          <a:xfrm>
            <a:off x="3938257" y="6348114"/>
            <a:ext cx="4916032" cy="365125"/>
          </a:xfrm>
          <a:prstGeom prst="rect">
            <a:avLst/>
          </a:prstGeom>
        </p:spPr>
        <p:txBody>
          <a:bodyPr vert="horz" lIns="91440" tIns="45720" rIns="91440" bIns="45720" rtlCol="0" anchor="ctr"/>
          <a:lstStyle>
            <a:lvl1pPr algn="r">
              <a:defRPr sz="1500" b="0" i="1">
                <a:solidFill>
                  <a:schemeClr val="bg1"/>
                </a:solidFill>
              </a:defRPr>
            </a:lvl1pPr>
          </a:lstStyle>
          <a:p>
            <a:r>
              <a:rPr lang="en-US" dirty="0" smtClean="0"/>
              <a:t>Document reference</a:t>
            </a:r>
            <a:endParaRPr lang="en-US" dirty="0"/>
          </a:p>
        </p:txBody>
      </p:sp>
      <p:sp>
        <p:nvSpPr>
          <p:cNvPr id="11" name="Espace réservé du texte 2"/>
          <p:cNvSpPr>
            <a:spLocks noGrp="1"/>
          </p:cNvSpPr>
          <p:nvPr>
            <p:ph type="body" idx="10"/>
          </p:nvPr>
        </p:nvSpPr>
        <p:spPr>
          <a:xfrm>
            <a:off x="316870" y="3391124"/>
            <a:ext cx="6283106" cy="990753"/>
          </a:xfrm>
        </p:spPr>
        <p:txBody>
          <a:bodyPr lIns="45720" tIns="0" rIns="45720" bIns="0" anchor="b">
            <a:normAutofit/>
          </a:bodyPr>
          <a:lstStyle>
            <a:lvl1pPr marL="0" indent="0" algn="l">
              <a:buNone/>
              <a:defRPr sz="24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Tree>
    <p:extLst>
      <p:ext uri="{BB962C8B-B14F-4D97-AF65-F5344CB8AC3E}">
        <p14:creationId xmlns:p14="http://schemas.microsoft.com/office/powerpoint/2010/main" val="1370225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r>
              <a:rPr lang="fr-CH" dirty="0" smtClean="0"/>
              <a:t>Click to edit Master title style</a:t>
            </a:r>
            <a:endParaRPr lang="en-US" dirty="0"/>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57637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bg1"/>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897132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lgn="l">
              <a:defRPr/>
            </a:lvl1pPr>
          </a:lstStyle>
          <a:p>
            <a:r>
              <a:rPr kumimoji="0" lang="en-US" dirty="0" smtClean="0"/>
              <a:t>Outline</a:t>
            </a:r>
            <a:endParaRPr kumimoji="0" lang="en-US" dirty="0"/>
          </a:p>
        </p:txBody>
      </p:sp>
      <p:sp>
        <p:nvSpPr>
          <p:cNvPr id="3" name="Espace réservé du contenu 2"/>
          <p:cNvSpPr>
            <a:spLocks noGrp="1"/>
          </p:cNvSpPr>
          <p:nvPr>
            <p:ph idx="1"/>
          </p:nvPr>
        </p:nvSpPr>
        <p:spPr>
          <a:xfrm>
            <a:off x="162961" y="1566229"/>
            <a:ext cx="6138251" cy="3376963"/>
          </a:xfrm>
        </p:spPr>
        <p:txBody>
          <a:bodyPr/>
          <a:lstStyle/>
          <a:p>
            <a:pPr lvl="0" eaLnBrk="1" latinLnBrk="0" hangingPunct="1"/>
            <a:r>
              <a:rPr lang="en-US" dirty="0" smtClean="0"/>
              <a:t>Click to edit Master text styles</a:t>
            </a:r>
          </a:p>
          <a:p>
            <a:pPr lvl="0" eaLnBrk="1" latinLnBrk="0" hangingPunct="1"/>
            <a:r>
              <a:rPr lang="en-US" dirty="0" smtClean="0"/>
              <a:t>Second level</a:t>
            </a:r>
          </a:p>
          <a:p>
            <a:pPr lvl="0" eaLnBrk="1" latinLnBrk="0" hangingPunct="1"/>
            <a:r>
              <a:rPr lang="en-US" dirty="0" smtClean="0"/>
              <a:t>Third level</a:t>
            </a:r>
          </a:p>
          <a:p>
            <a:pPr lvl="0" eaLnBrk="1" latinLnBrk="0" hangingPunct="1"/>
            <a:r>
              <a:rPr lang="en-US" dirty="0" smtClean="0"/>
              <a:t>Fourth level</a:t>
            </a:r>
          </a:p>
          <a:p>
            <a:pPr lvl="0" eaLnBrk="1" latinLnBrk="0" hangingPunct="1"/>
            <a:r>
              <a:rPr lang="en-US" dirty="0" smtClean="0"/>
              <a:t>Fifth level</a:t>
            </a:r>
            <a:endParaRPr kumimoji="0"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bg1"/>
                </a:solidFill>
              </a:defRPr>
            </a:lvl1pPr>
          </a:lstStyle>
          <a:p>
            <a:fld id="{17918391-D411-FE40-AAD7-861AE5233E0E}" type="slidenum">
              <a:rPr lang="en-US" smtClean="0"/>
              <a:pPr/>
              <a:t>‹#›</a:t>
            </a:fld>
            <a:endParaRPr lang="en-US" dirty="0"/>
          </a:p>
        </p:txBody>
      </p:sp>
      <p:pic>
        <p:nvPicPr>
          <p:cNvPr id="5" name="Picture 2" descr="C:\Users\sskorupi\AppData\Local\Microsoft\Windows\Temporary Internet Files\Content.IE5\Z4ITRD5P\MP900438680[1].jpg"/>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6392554" y="1570251"/>
            <a:ext cx="2578721" cy="229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670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162961" y="142962"/>
            <a:ext cx="8827129" cy="940443"/>
          </a:xfrm>
          <a:prstGeom prst="rect">
            <a:avLst/>
          </a:prstGeom>
        </p:spPr>
        <p:txBody>
          <a:bodyPr vert="horz" lIns="45720" rIns="45720" anchor="ctr">
            <a:normAutofit/>
          </a:bodyPr>
          <a:lstStyle/>
          <a:p>
            <a:r>
              <a:rPr kumimoji="0" lang="fr-CH" dirty="0" smtClean="0"/>
              <a:t>Cliquez et </a:t>
            </a:r>
            <a:r>
              <a:rPr kumimoji="0" lang="en-US" noProof="0" dirty="0" err="1" smtClean="0"/>
              <a:t>modifiez</a:t>
            </a:r>
            <a:r>
              <a:rPr kumimoji="0" lang="fr-CH" dirty="0" smtClean="0"/>
              <a:t> le titre</a:t>
            </a:r>
            <a:endParaRPr kumimoji="0" lang="en-US" dirty="0"/>
          </a:p>
        </p:txBody>
      </p:sp>
      <p:sp>
        <p:nvSpPr>
          <p:cNvPr id="30" name="Espace réservé du texte 29"/>
          <p:cNvSpPr>
            <a:spLocks noGrp="1"/>
          </p:cNvSpPr>
          <p:nvPr>
            <p:ph type="body" idx="1"/>
          </p:nvPr>
        </p:nvSpPr>
        <p:spPr>
          <a:xfrm>
            <a:off x="162961" y="1176950"/>
            <a:ext cx="8827129" cy="4888872"/>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8" r:id="rId4"/>
    <p:sldLayoutId id="2147483681" r:id="rId5"/>
    <p:sldLayoutId id="2147483680" r:id="rId6"/>
    <p:sldLayoutId id="2147483679" r:id="rId7"/>
    <p:sldLayoutId id="2147483683" r:id="rId8"/>
    <p:sldLayoutId id="2147483664" r:id="rId9"/>
    <p:sldLayoutId id="2147483665" r:id="rId10"/>
    <p:sldLayoutId id="2147483667" r:id="rId11"/>
    <p:sldLayoutId id="2147483668" r:id="rId12"/>
    <p:sldLayoutId id="2147483669" r:id="rId13"/>
    <p:sldLayoutId id="2147483674" r:id="rId14"/>
    <p:sldLayoutId id="2147483684" r:id="rId15"/>
  </p:sldLayoutIdLst>
  <p:timing>
    <p:tnLst>
      <p:par>
        <p:cT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youtube.com/watch?v=-YuShn6ro1g"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283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idx="1"/>
          </p:nvPr>
        </p:nvSpPr>
        <p:spPr>
          <a:xfrm>
            <a:off x="0" y="1566229"/>
            <a:ext cx="6746658" cy="3809558"/>
          </a:xfrm>
        </p:spPr>
        <p:txBody>
          <a:bodyPr>
            <a:normAutofit/>
          </a:bodyPr>
          <a:lstStyle/>
          <a:p>
            <a:pPr>
              <a:lnSpc>
                <a:spcPct val="110000"/>
              </a:lnSpc>
            </a:pPr>
            <a:r>
              <a:rPr lang="en-US" sz="2800" dirty="0" smtClean="0">
                <a:solidFill>
                  <a:schemeClr val="accent2"/>
                </a:solidFill>
              </a:rPr>
              <a:t>CERN </a:t>
            </a:r>
            <a:r>
              <a:rPr lang="en-US" sz="2800" dirty="0">
                <a:solidFill>
                  <a:schemeClr val="accent2"/>
                </a:solidFill>
              </a:rPr>
              <a:t>and </a:t>
            </a:r>
            <a:r>
              <a:rPr lang="en-US" sz="2800" dirty="0" smtClean="0">
                <a:solidFill>
                  <a:schemeClr val="accent2"/>
                </a:solidFill>
              </a:rPr>
              <a:t>Oracle</a:t>
            </a:r>
            <a:endParaRPr lang="en-US" sz="2800" dirty="0">
              <a:solidFill>
                <a:schemeClr val="accent2"/>
              </a:solidFill>
            </a:endParaRPr>
          </a:p>
          <a:p>
            <a:pPr>
              <a:lnSpc>
                <a:spcPct val="110000"/>
              </a:lnSpc>
            </a:pPr>
            <a:r>
              <a:rPr lang="en-US" sz="2800" dirty="0"/>
              <a:t>Latency: what is the problem we are trying to solve</a:t>
            </a:r>
          </a:p>
          <a:p>
            <a:pPr>
              <a:lnSpc>
                <a:spcPct val="110000"/>
              </a:lnSpc>
            </a:pPr>
            <a:r>
              <a:rPr lang="en-US" sz="2800" dirty="0">
                <a:solidFill>
                  <a:schemeClr val="accent2"/>
                </a:solidFill>
              </a:rPr>
              <a:t>Storage latency data in Oracle</a:t>
            </a:r>
          </a:p>
          <a:p>
            <a:pPr>
              <a:lnSpc>
                <a:spcPct val="110000"/>
              </a:lnSpc>
            </a:pPr>
            <a:r>
              <a:rPr lang="en-US" sz="2800" dirty="0">
                <a:solidFill>
                  <a:schemeClr val="accent2"/>
                </a:solidFill>
              </a:rPr>
              <a:t>Examples</a:t>
            </a:r>
          </a:p>
          <a:p>
            <a:pPr>
              <a:lnSpc>
                <a:spcPct val="110000"/>
              </a:lnSpc>
            </a:pPr>
            <a:r>
              <a:rPr lang="en-US" sz="2800" dirty="0">
                <a:solidFill>
                  <a:schemeClr val="accent2"/>
                </a:solidFill>
              </a:rPr>
              <a:t>Tools</a:t>
            </a:r>
          </a:p>
          <a:p>
            <a:pPr>
              <a:lnSpc>
                <a:spcPct val="110000"/>
              </a:lnSpc>
            </a:pPr>
            <a:r>
              <a:rPr lang="en-US" sz="2800" dirty="0">
                <a:solidFill>
                  <a:schemeClr val="accent2"/>
                </a:solidFill>
              </a:rPr>
              <a:t>Conclusions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10</a:t>
            </a:fld>
            <a:endParaRPr lang="en-US" dirty="0"/>
          </a:p>
        </p:txBody>
      </p:sp>
    </p:spTree>
    <p:extLst>
      <p:ext uri="{BB962C8B-B14F-4D97-AF65-F5344CB8AC3E}">
        <p14:creationId xmlns:p14="http://schemas.microsoft.com/office/powerpoint/2010/main" val="3464029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Latency</a:t>
            </a:r>
            <a:endParaRPr lang="en-GB" dirty="0"/>
          </a:p>
        </p:txBody>
      </p:sp>
      <p:sp>
        <p:nvSpPr>
          <p:cNvPr id="6" name="Content Placeholder 5"/>
          <p:cNvSpPr>
            <a:spLocks noGrp="1"/>
          </p:cNvSpPr>
          <p:nvPr>
            <p:ph idx="1"/>
          </p:nvPr>
        </p:nvSpPr>
        <p:spPr/>
        <p:txBody>
          <a:bodyPr/>
          <a:lstStyle/>
          <a:p>
            <a:r>
              <a:rPr lang="en-US" dirty="0"/>
              <a:t>Latency, a measure of time.</a:t>
            </a:r>
          </a:p>
          <a:p>
            <a:pPr lvl="1"/>
            <a:r>
              <a:rPr lang="en-US" dirty="0"/>
              <a:t>In the context of this presentation: time to access data</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11</a:t>
            </a:fld>
            <a:endParaRPr lang="en-US" dirty="0"/>
          </a:p>
        </p:txBody>
      </p:sp>
      <p:pic>
        <p:nvPicPr>
          <p:cNvPr id="7" name="Picture 2" descr="http://i1-news.softpedia-static.com/images/news2/Intel-Sierra-Star-20nm-SSDs-Come-in-Q2-2013-2.jpg?134640293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4774" y="2784282"/>
            <a:ext cx="2198047" cy="1318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0.gstatic.com/images?q=tbn:ANd9GcSiZv7Ohe6s2mD1NHUqy9l6kwLAeZ9vdrw97ftNv1kKK-BP3Gyvsw&amp;t=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06166" y="2678171"/>
            <a:ext cx="1926137" cy="19175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3.bp.blogspot.com/-qhCi6GNlyoI/URIiQxGeHuI/AAAAAAAAG_M/eZlTARw7zLs/s1600/RAM.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3663" y="4439854"/>
            <a:ext cx="2121729" cy="1622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us.123rf.com/400wm/400/400/aarrows/aarrows1111/aarrows111100005/11171914-the-modern-multi-core--processor-cpu-computer.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60112" y="2781657"/>
            <a:ext cx="1529239" cy="1529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deltautomation.files.wordpress.com/2011/10/ethernet-cable-utp-mold-type-kb-aa06.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99515" y="4640566"/>
            <a:ext cx="1466812" cy="1466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https://encrypted-tbn0.gstatic.com/images?q=tbn:ANd9GcR_UdGk56t-xE6ek7hRiBqja2WD557aclKuCN2ulsbblEzcMmYS"/>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829986" y="4806689"/>
            <a:ext cx="1506934" cy="113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99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Latency</a:t>
            </a:r>
            <a:endParaRPr lang="en-GB" dirty="0"/>
          </a:p>
        </p:txBody>
      </p:sp>
      <p:sp>
        <p:nvSpPr>
          <p:cNvPr id="3" name="Content Placeholder 2"/>
          <p:cNvSpPr>
            <a:spLocks noGrp="1"/>
          </p:cNvSpPr>
          <p:nvPr>
            <p:ph idx="1"/>
          </p:nvPr>
        </p:nvSpPr>
        <p:spPr/>
        <p:txBody>
          <a:bodyPr/>
          <a:lstStyle/>
          <a:p>
            <a:r>
              <a:rPr lang="en-US" dirty="0" smtClean="0"/>
              <a:t>How long I should wait for baby elephant?</a:t>
            </a:r>
          </a:p>
          <a:p>
            <a:pPr lvl="1"/>
            <a:r>
              <a:rPr lang="en-US" dirty="0" smtClean="0"/>
              <a:t>Elephant </a:t>
            </a:r>
            <a:r>
              <a:rPr lang="en-US" dirty="0"/>
              <a:t>gestation period </a:t>
            </a:r>
            <a:r>
              <a:rPr lang="en-US" dirty="0" smtClean="0"/>
              <a:t>~22 </a:t>
            </a:r>
            <a:r>
              <a:rPr lang="en-US" dirty="0"/>
              <a:t>month</a:t>
            </a:r>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Latency: 22 months</a:t>
            </a:r>
          </a:p>
          <a:p>
            <a:pPr marL="36576" indent="0">
              <a:buNone/>
            </a:pPr>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12</a:t>
            </a:fld>
            <a:endParaRPr lang="en-US" dirty="0"/>
          </a:p>
        </p:txBody>
      </p:sp>
      <p:pic>
        <p:nvPicPr>
          <p:cNvPr id="6" name="Picture 2" descr="C:\mblaszcz private\PRESENTATIONS MAIN\aaa UKOUG 2013\baby-elephant-protect-wildlif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78652" y="2295497"/>
            <a:ext cx="3402472" cy="2135405"/>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27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Throughput</a:t>
            </a:r>
            <a:endParaRPr lang="en-GB" dirty="0"/>
          </a:p>
        </p:txBody>
      </p:sp>
      <p:sp>
        <p:nvSpPr>
          <p:cNvPr id="3" name="Content Placeholder 2"/>
          <p:cNvSpPr>
            <a:spLocks noGrp="1"/>
          </p:cNvSpPr>
          <p:nvPr>
            <p:ph idx="1"/>
          </p:nvPr>
        </p:nvSpPr>
        <p:spPr/>
        <p:txBody>
          <a:bodyPr/>
          <a:lstStyle/>
          <a:p>
            <a:r>
              <a:rPr lang="en-US" dirty="0"/>
              <a:t>What if I want 2 baby elephants?</a:t>
            </a:r>
          </a:p>
          <a:p>
            <a:endParaRPr lang="en-US" dirty="0" smtClean="0"/>
          </a:p>
          <a:p>
            <a:endParaRPr lang="en-US" dirty="0"/>
          </a:p>
          <a:p>
            <a:endParaRPr lang="en-US" dirty="0" smtClean="0"/>
          </a:p>
          <a:p>
            <a:endParaRPr lang="en-US" dirty="0"/>
          </a:p>
          <a:p>
            <a:r>
              <a:rPr lang="en-US" dirty="0" smtClean="0"/>
              <a:t>Throughput </a:t>
            </a:r>
            <a:r>
              <a:rPr lang="en-US" dirty="0"/>
              <a:t>has doubled: </a:t>
            </a:r>
            <a:endParaRPr lang="en-US" dirty="0" smtClean="0"/>
          </a:p>
          <a:p>
            <a:pPr lvl="1"/>
            <a:r>
              <a:rPr lang="en-US" dirty="0" smtClean="0"/>
              <a:t>2 elephants </a:t>
            </a:r>
            <a:r>
              <a:rPr lang="en-US" dirty="0"/>
              <a:t>in 22 </a:t>
            </a:r>
            <a:r>
              <a:rPr lang="en-US" dirty="0" smtClean="0"/>
              <a:t>months</a:t>
            </a:r>
          </a:p>
          <a:p>
            <a:r>
              <a:rPr lang="en-US" dirty="0"/>
              <a:t>Latency: still 22 months</a:t>
            </a:r>
          </a:p>
          <a:p>
            <a:pPr lvl="1"/>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13</a:t>
            </a:fld>
            <a:endParaRPr lang="en-US" dirty="0"/>
          </a:p>
        </p:txBody>
      </p:sp>
      <p:pic>
        <p:nvPicPr>
          <p:cNvPr id="8" name="Picture 2" descr="C:\mblaszcz private\PRESENTATIONS MAIN\aaa UKOUG 2013\baby-elephant-protect-wildlif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120" y="1766506"/>
            <a:ext cx="3402472" cy="2135405"/>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10" name="Picture 2" descr="C:\mblaszcz private\PRESENTATIONS MAIN\aaa UKOUG 2013\baby-elephant-protect-wildlif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8592" y="1766505"/>
            <a:ext cx="3402472" cy="2135405"/>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Operations Per Second</a:t>
            </a:r>
            <a:endParaRPr lang="en-GB" dirty="0"/>
          </a:p>
        </p:txBody>
      </p:sp>
      <p:sp>
        <p:nvSpPr>
          <p:cNvPr id="3" name="Content Placeholder 2"/>
          <p:cNvSpPr>
            <a:spLocks noGrp="1"/>
          </p:cNvSpPr>
          <p:nvPr>
            <p:ph idx="1"/>
          </p:nvPr>
        </p:nvSpPr>
        <p:spPr/>
        <p:txBody>
          <a:bodyPr>
            <a:normAutofit/>
          </a:bodyPr>
          <a:lstStyle/>
          <a:p>
            <a:r>
              <a:rPr lang="en-US" dirty="0" smtClean="0"/>
              <a:t>IOPS is a measure of throughput</a:t>
            </a:r>
          </a:p>
          <a:p>
            <a:r>
              <a:rPr lang="en-US" dirty="0" smtClean="0"/>
              <a:t>IOPS depends also on latency</a:t>
            </a:r>
          </a:p>
          <a:p>
            <a:r>
              <a:rPr lang="en-US" dirty="0" smtClean="0"/>
              <a:t>Latency differs for</a:t>
            </a:r>
          </a:p>
          <a:p>
            <a:pPr lvl="1"/>
            <a:r>
              <a:rPr lang="en-US" i="1" dirty="0" smtClean="0"/>
              <a:t>‘random’</a:t>
            </a:r>
            <a:r>
              <a:rPr lang="en-US" dirty="0" smtClean="0"/>
              <a:t> reads</a:t>
            </a:r>
          </a:p>
          <a:p>
            <a:pPr lvl="1"/>
            <a:r>
              <a:rPr lang="en-US" i="1" dirty="0" smtClean="0"/>
              <a:t>‘sequential’</a:t>
            </a:r>
            <a:r>
              <a:rPr lang="en-US" dirty="0" smtClean="0"/>
              <a:t> reads</a:t>
            </a:r>
          </a:p>
          <a:p>
            <a:endParaRPr lang="en-US" dirty="0"/>
          </a:p>
          <a:p>
            <a:r>
              <a:rPr lang="en-US" dirty="0" smtClean="0"/>
              <a:t>How can we get more IOPS </a:t>
            </a:r>
            <a:r>
              <a:rPr lang="en-US" dirty="0" smtClean="0">
                <a:solidFill>
                  <a:srgbClr val="FF0000"/>
                </a:solidFill>
              </a:rPr>
              <a:t>without increasing</a:t>
            </a:r>
            <a:r>
              <a:rPr lang="en-US" dirty="0" smtClean="0"/>
              <a:t> the latency?</a:t>
            </a:r>
          </a:p>
          <a:p>
            <a:pPr lvl="1"/>
            <a:r>
              <a:rPr lang="en-US" dirty="0" smtClean="0"/>
              <a:t>Use </a:t>
            </a:r>
            <a:r>
              <a:rPr lang="en-US" dirty="0"/>
              <a:t>Many </a:t>
            </a:r>
            <a:r>
              <a:rPr lang="en-US" dirty="0" smtClean="0"/>
              <a:t>HDDs!</a:t>
            </a:r>
          </a:p>
          <a:p>
            <a:pPr lvl="1"/>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14</a:t>
            </a:fld>
            <a:endParaRPr lang="en-US" dirty="0"/>
          </a:p>
        </p:txBody>
      </p:sp>
      <p:pic>
        <p:nvPicPr>
          <p:cNvPr id="1026" name="Picture 2" descr="C:\mblaszcz private\PRESENTATIONS MAIN\aaa UKOUG 2013\disk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954" y="2325468"/>
            <a:ext cx="3868560" cy="192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We Care About Storage </a:t>
            </a:r>
            <a:r>
              <a:rPr lang="en-US" dirty="0" smtClean="0"/>
              <a:t>Latency</a:t>
            </a:r>
            <a:endParaRPr lang="en-GB" dirty="0"/>
          </a:p>
        </p:txBody>
      </p:sp>
      <p:sp>
        <p:nvSpPr>
          <p:cNvPr id="3" name="Content Placeholder 2"/>
          <p:cNvSpPr>
            <a:spLocks noGrp="1"/>
          </p:cNvSpPr>
          <p:nvPr>
            <p:ph idx="1"/>
          </p:nvPr>
        </p:nvSpPr>
        <p:spPr/>
        <p:txBody>
          <a:bodyPr>
            <a:normAutofit/>
          </a:bodyPr>
          <a:lstStyle/>
          <a:p>
            <a:r>
              <a:rPr lang="en-US" dirty="0"/>
              <a:t>Performance analysis and tuning:</a:t>
            </a:r>
          </a:p>
          <a:p>
            <a:pPr lvl="1"/>
            <a:r>
              <a:rPr lang="en-US" dirty="0"/>
              <a:t>Where is the </a:t>
            </a:r>
            <a:r>
              <a:rPr lang="en-US" dirty="0">
                <a:solidFill>
                  <a:srgbClr val="FF0000"/>
                </a:solidFill>
              </a:rPr>
              <a:t>time</a:t>
            </a:r>
            <a:r>
              <a:rPr lang="en-US" dirty="0">
                <a:solidFill>
                  <a:srgbClr val="C00000"/>
                </a:solidFill>
              </a:rPr>
              <a:t> </a:t>
            </a:r>
            <a:r>
              <a:rPr lang="en-US" dirty="0">
                <a:solidFill>
                  <a:srgbClr val="FF0000"/>
                </a:solidFill>
              </a:rPr>
              <a:t>spent</a:t>
            </a:r>
            <a:r>
              <a:rPr lang="en-US" dirty="0"/>
              <a:t> during a DB call?</a:t>
            </a:r>
          </a:p>
          <a:p>
            <a:pPr lvl="1"/>
            <a:r>
              <a:rPr lang="en-US" dirty="0" smtClean="0"/>
              <a:t>What </a:t>
            </a:r>
            <a:r>
              <a:rPr lang="en-US" dirty="0"/>
              <a:t>response time do the users see from the DB?</a:t>
            </a:r>
          </a:p>
          <a:p>
            <a:endParaRPr lang="en-US" dirty="0" smtClean="0"/>
          </a:p>
          <a:p>
            <a:r>
              <a:rPr lang="en-US" dirty="0" smtClean="0">
                <a:solidFill>
                  <a:srgbClr val="FF0000"/>
                </a:solidFill>
              </a:rPr>
              <a:t>OLTP</a:t>
            </a:r>
            <a:r>
              <a:rPr lang="en-US" dirty="0" smtClean="0"/>
              <a:t>-like workloads:</a:t>
            </a:r>
            <a:endParaRPr lang="en-US" dirty="0"/>
          </a:p>
          <a:p>
            <a:pPr lvl="1"/>
            <a:r>
              <a:rPr lang="en-US" dirty="0" smtClean="0"/>
              <a:t>Response time can be dominated by </a:t>
            </a:r>
            <a:r>
              <a:rPr lang="en-US" dirty="0" smtClean="0">
                <a:solidFill>
                  <a:srgbClr val="FF0000"/>
                </a:solidFill>
              </a:rPr>
              <a:t>I/O latency </a:t>
            </a:r>
          </a:p>
          <a:p>
            <a:pPr lvl="1"/>
            <a:r>
              <a:rPr lang="en-US" dirty="0" smtClean="0"/>
              <a:t>Index-based access, </a:t>
            </a:r>
            <a:r>
              <a:rPr lang="en-US" dirty="0"/>
              <a:t>nested loops </a:t>
            </a:r>
            <a:r>
              <a:rPr lang="en-US" dirty="0" smtClean="0"/>
              <a:t>joins</a:t>
            </a:r>
            <a:endParaRPr lang="en-US" dirty="0"/>
          </a:p>
          <a:p>
            <a:endParaRPr lang="en-US" dirty="0" smtClean="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15</a:t>
            </a:fld>
            <a:endParaRPr lang="en-US" dirty="0"/>
          </a:p>
        </p:txBody>
      </p:sp>
    </p:spTree>
    <p:extLst>
      <p:ext uri="{BB962C8B-B14F-4D97-AF65-F5344CB8AC3E}">
        <p14:creationId xmlns:p14="http://schemas.microsoft.com/office/powerpoint/2010/main" val="2857649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Sources of Latency</a:t>
            </a:r>
            <a:endParaRPr lang="en-GB" dirty="0"/>
          </a:p>
        </p:txBody>
      </p:sp>
      <p:sp>
        <p:nvSpPr>
          <p:cNvPr id="3" name="Content Placeholder 2"/>
          <p:cNvSpPr>
            <a:spLocks noGrp="1"/>
          </p:cNvSpPr>
          <p:nvPr>
            <p:ph idx="1"/>
          </p:nvPr>
        </p:nvSpPr>
        <p:spPr>
          <a:xfrm>
            <a:off x="162961" y="1176952"/>
            <a:ext cx="8827129" cy="2578890"/>
          </a:xfrm>
        </p:spPr>
        <p:txBody>
          <a:bodyPr>
            <a:normAutofit/>
          </a:bodyPr>
          <a:lstStyle/>
          <a:p>
            <a:r>
              <a:rPr lang="en-US" dirty="0" smtClean="0"/>
              <a:t>Blocking I/O calls:</a:t>
            </a:r>
            <a:endParaRPr lang="en-US" dirty="0"/>
          </a:p>
          <a:p>
            <a:pPr lvl="1"/>
            <a:r>
              <a:rPr lang="en-US" dirty="0" smtClean="0"/>
              <a:t>Think access </a:t>
            </a:r>
            <a:r>
              <a:rPr lang="en-US" dirty="0"/>
              <a:t>to a large table via </a:t>
            </a:r>
            <a:r>
              <a:rPr lang="en-US" dirty="0" smtClean="0"/>
              <a:t>an index</a:t>
            </a:r>
            <a:endParaRPr lang="en-US" dirty="0"/>
          </a:p>
          <a:p>
            <a:pPr lvl="1"/>
            <a:r>
              <a:rPr lang="en-US" dirty="0" smtClean="0">
                <a:solidFill>
                  <a:srgbClr val="FF0000"/>
                </a:solidFill>
              </a:rPr>
              <a:t>Random</a:t>
            </a:r>
            <a:r>
              <a:rPr lang="en-US" dirty="0" smtClean="0"/>
              <a:t> access</a:t>
            </a:r>
          </a:p>
          <a:p>
            <a:pPr lvl="1"/>
            <a:r>
              <a:rPr lang="en-US" dirty="0" smtClean="0"/>
              <a:t>HDD: head movement and disk spinning latency</a:t>
            </a:r>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16</a:t>
            </a:fld>
            <a:endParaRPr lang="en-US" dirty="0"/>
          </a:p>
        </p:txBody>
      </p:sp>
      <p:pic>
        <p:nvPicPr>
          <p:cNvPr id="2050" name="Picture 2" descr="C:\mblaszcz private\PRESENTATIONS MAIN\aaa UKOUG 2013\pics\disk-arm.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0424" y="3807193"/>
            <a:ext cx="2469391" cy="2221766"/>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2051" name="Picture 3" descr="C:\mblaszcz private\PRESENTATIONS MAIN\aaa UKOUG 2013\pics\disk-spin.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06917" y="3802732"/>
            <a:ext cx="2537402" cy="2221764"/>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1026" name="Picture 2" descr="C:\mblaszcz private\PRESENTATIONS MAIN\aaa UKOUG 2013\pics\slow_sna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30579">
            <a:off x="401642" y="3766273"/>
            <a:ext cx="1029356" cy="9234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mblaszcz private\PRESENTATIONS MAIN\aaa UKOUG 2013\pics\slow_sna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3659">
            <a:off x="7787759" y="4215616"/>
            <a:ext cx="1029356" cy="92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3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1000" fill="hold"/>
                                        <p:tgtEl>
                                          <p:spTgt spid="1026"/>
                                        </p:tgtEl>
                                        <p:attrNameLst>
                                          <p:attrName>ppt_w</p:attrName>
                                        </p:attrNameLst>
                                      </p:cBhvr>
                                      <p:tavLst>
                                        <p:tav tm="0">
                                          <p:val>
                                            <p:fltVal val="0"/>
                                          </p:val>
                                        </p:tav>
                                        <p:tav tm="100000">
                                          <p:val>
                                            <p:strVal val="#ppt_w"/>
                                          </p:val>
                                        </p:tav>
                                      </p:tavLst>
                                    </p:anim>
                                    <p:anim calcmode="lin" valueType="num">
                                      <p:cBhvr>
                                        <p:cTn id="24" dur="1000" fill="hold"/>
                                        <p:tgtEl>
                                          <p:spTgt spid="1026"/>
                                        </p:tgtEl>
                                        <p:attrNameLst>
                                          <p:attrName>ppt_h</p:attrName>
                                        </p:attrNameLst>
                                      </p:cBhvr>
                                      <p:tavLst>
                                        <p:tav tm="0">
                                          <p:val>
                                            <p:fltVal val="0"/>
                                          </p:val>
                                        </p:tav>
                                        <p:tav tm="100000">
                                          <p:val>
                                            <p:strVal val="#ppt_h"/>
                                          </p:val>
                                        </p:tav>
                                      </p:tavLst>
                                    </p:anim>
                                    <p:anim calcmode="lin" valueType="num">
                                      <p:cBhvr>
                                        <p:cTn id="25" dur="1000" fill="hold"/>
                                        <p:tgtEl>
                                          <p:spTgt spid="1026"/>
                                        </p:tgtEl>
                                        <p:attrNameLst>
                                          <p:attrName>style.rotation</p:attrName>
                                        </p:attrNameLst>
                                      </p:cBhvr>
                                      <p:tavLst>
                                        <p:tav tm="0">
                                          <p:val>
                                            <p:fltVal val="90"/>
                                          </p:val>
                                        </p:tav>
                                        <p:tav tm="100000">
                                          <p:val>
                                            <p:fltVal val="0"/>
                                          </p:val>
                                        </p:tav>
                                      </p:tavLst>
                                    </p:anim>
                                    <p:animEffect transition="in" filter="fade">
                                      <p:cBhvr>
                                        <p:cTn id="26" dur="1000"/>
                                        <p:tgtEl>
                                          <p:spTgt spid="1026"/>
                                        </p:tgtEl>
                                      </p:cBhvr>
                                    </p:animEffect>
                                  </p:childTnLst>
                                </p:cTn>
                              </p:par>
                              <p:par>
                                <p:cTn id="27" presetID="3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Hardware</a:t>
            </a:r>
            <a:endParaRPr lang="en-GB" dirty="0"/>
          </a:p>
        </p:txBody>
      </p:sp>
      <p:sp>
        <p:nvSpPr>
          <p:cNvPr id="3" name="Content Placeholder 2"/>
          <p:cNvSpPr>
            <a:spLocks noGrp="1"/>
          </p:cNvSpPr>
          <p:nvPr>
            <p:ph idx="1"/>
          </p:nvPr>
        </p:nvSpPr>
        <p:spPr/>
        <p:txBody>
          <a:bodyPr>
            <a:normAutofit/>
          </a:bodyPr>
          <a:lstStyle/>
          <a:p>
            <a:r>
              <a:rPr lang="en-US" dirty="0"/>
              <a:t>Current trends for HW</a:t>
            </a:r>
          </a:p>
          <a:p>
            <a:pPr lvl="1"/>
            <a:r>
              <a:rPr lang="en-US" dirty="0"/>
              <a:t>Large SSD cache in storage</a:t>
            </a:r>
          </a:p>
          <a:p>
            <a:pPr lvl="1"/>
            <a:r>
              <a:rPr lang="en-US" dirty="0"/>
              <a:t>Tiered storage</a:t>
            </a:r>
          </a:p>
          <a:p>
            <a:pPr lvl="1"/>
            <a:r>
              <a:rPr lang="en-US" dirty="0" smtClean="0"/>
              <a:t>Servers </a:t>
            </a:r>
            <a:r>
              <a:rPr lang="en-US" dirty="0"/>
              <a:t>with large amounts of memory</a:t>
            </a:r>
          </a:p>
          <a:p>
            <a:pPr lvl="2"/>
            <a:r>
              <a:rPr lang="en-US" dirty="0"/>
              <a:t>Reduce (random) reads</a:t>
            </a:r>
          </a:p>
          <a:p>
            <a:pPr lvl="2"/>
            <a:r>
              <a:rPr lang="en-US" dirty="0"/>
              <a:t>Caching large amounts of data</a:t>
            </a:r>
          </a:p>
          <a:p>
            <a:pPr lvl="2"/>
            <a:r>
              <a:rPr lang="en-US" dirty="0"/>
              <a:t>Trends towards </a:t>
            </a:r>
            <a:r>
              <a:rPr lang="en-US" dirty="0" smtClean="0"/>
              <a:t>in-memory </a:t>
            </a:r>
            <a:r>
              <a:rPr lang="en-US" dirty="0"/>
              <a:t>DBs</a:t>
            </a:r>
          </a:p>
          <a:p>
            <a:endParaRPr lang="en-US" dirty="0"/>
          </a:p>
          <a:p>
            <a:r>
              <a:rPr lang="en-US" dirty="0"/>
              <a:t>A balance act performance </a:t>
            </a:r>
            <a:r>
              <a:rPr lang="en-US" dirty="0" smtClean="0"/>
              <a:t>vs. </a:t>
            </a:r>
            <a:r>
              <a:rPr lang="en-US" dirty="0"/>
              <a:t>cost</a:t>
            </a:r>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17</a:t>
            </a:fld>
            <a:endParaRPr lang="en-US" dirty="0"/>
          </a:p>
        </p:txBody>
      </p:sp>
      <p:pic>
        <p:nvPicPr>
          <p:cNvPr id="1026" name="Picture 2" descr="C:\mblaszcz private\PRESENTATIONS MAIN\aaa UKOUG 2013\pics\ss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804" y="1118403"/>
            <a:ext cx="1878939" cy="165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30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Software</a:t>
            </a:r>
            <a:endParaRPr lang="en-GB" dirty="0"/>
          </a:p>
        </p:txBody>
      </p:sp>
      <p:sp>
        <p:nvSpPr>
          <p:cNvPr id="3" name="Content Placeholder 2"/>
          <p:cNvSpPr>
            <a:spLocks noGrp="1"/>
          </p:cNvSpPr>
          <p:nvPr>
            <p:ph idx="1"/>
          </p:nvPr>
        </p:nvSpPr>
        <p:spPr/>
        <p:txBody>
          <a:bodyPr/>
          <a:lstStyle/>
          <a:p>
            <a:r>
              <a:rPr lang="en-US" dirty="0"/>
              <a:t>Big gains in application/SQL optimization</a:t>
            </a:r>
          </a:p>
          <a:p>
            <a:pPr lvl="1"/>
            <a:r>
              <a:rPr lang="en-US" dirty="0"/>
              <a:t>SW </a:t>
            </a:r>
            <a:r>
              <a:rPr lang="en-US" dirty="0" err="1"/>
              <a:t>optimisation</a:t>
            </a:r>
            <a:r>
              <a:rPr lang="en-US" dirty="0"/>
              <a:t> beats HW </a:t>
            </a:r>
            <a:r>
              <a:rPr lang="en-US" dirty="0" err="1"/>
              <a:t>optimisation</a:t>
            </a:r>
            <a:r>
              <a:rPr lang="en-US" dirty="0"/>
              <a:t> most of the </a:t>
            </a:r>
            <a:r>
              <a:rPr lang="en-US" dirty="0" smtClean="0"/>
              <a:t>times</a:t>
            </a:r>
          </a:p>
          <a:p>
            <a:pPr marL="448056" lvl="1" indent="0">
              <a:buNone/>
            </a:pPr>
            <a:endParaRPr lang="en-US" dirty="0"/>
          </a:p>
          <a:p>
            <a:r>
              <a:rPr lang="en-US" dirty="0" smtClean="0"/>
              <a:t>Oracle tuning: </a:t>
            </a:r>
            <a:endParaRPr lang="en-US" dirty="0"/>
          </a:p>
          <a:p>
            <a:pPr lvl="1"/>
            <a:r>
              <a:rPr lang="en-US" dirty="0" smtClean="0">
                <a:solidFill>
                  <a:srgbClr val="FF0000"/>
                </a:solidFill>
              </a:rPr>
              <a:t>Understand</a:t>
            </a:r>
            <a:r>
              <a:rPr lang="en-US" dirty="0" smtClean="0"/>
              <a:t> </a:t>
            </a:r>
            <a:r>
              <a:rPr lang="en-US" dirty="0"/>
              <a:t>when single-block access is not optimal</a:t>
            </a:r>
          </a:p>
          <a:p>
            <a:pPr lvl="1"/>
            <a:r>
              <a:rPr lang="en-US" dirty="0"/>
              <a:t>Full </a:t>
            </a:r>
            <a:r>
              <a:rPr lang="en-US" dirty="0" smtClean="0"/>
              <a:t>scan vs. index-based access</a:t>
            </a:r>
            <a:endParaRPr lang="en-US" dirty="0"/>
          </a:p>
          <a:p>
            <a:pPr lvl="1"/>
            <a:r>
              <a:rPr lang="en-US" dirty="0"/>
              <a:t>Hash </a:t>
            </a:r>
            <a:r>
              <a:rPr lang="en-US" dirty="0" smtClean="0"/>
              <a:t>join vs. nested loop </a:t>
            </a:r>
          </a:p>
          <a:p>
            <a:pPr lvl="1"/>
            <a:r>
              <a:rPr lang="en-US" dirty="0" smtClean="0"/>
              <a:t>In general: get a good execution plan</a:t>
            </a:r>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18</a:t>
            </a:fld>
            <a:endParaRPr lang="en-US" dirty="0"/>
          </a:p>
        </p:txBody>
      </p:sp>
    </p:spTree>
    <p:extLst>
      <p:ext uri="{BB962C8B-B14F-4D97-AF65-F5344CB8AC3E}">
        <p14:creationId xmlns:p14="http://schemas.microsoft.com/office/powerpoint/2010/main" val="3028702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Where is the Problem?</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19</a:t>
            </a:fld>
            <a:endParaRPr lang="en-US" dirty="0"/>
          </a:p>
        </p:txBody>
      </p:sp>
      <p:pic>
        <p:nvPicPr>
          <p:cNvPr id="3075" name="Picture 3" descr="C:\mblaszcz private\PRESENTATIONS MAIN\aaa UKOUG 2013\pointing finger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34208" y="1646422"/>
            <a:ext cx="3817211" cy="21698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62961" y="1176950"/>
            <a:ext cx="3343499" cy="1433498"/>
          </a:xfrm>
        </p:spPr>
        <p:txBody>
          <a:bodyPr/>
          <a:lstStyle/>
          <a:p>
            <a:pPr marL="36576" indent="0">
              <a:buNone/>
            </a:pPr>
            <a:r>
              <a:rPr lang="en-US" dirty="0"/>
              <a:t>DB </a:t>
            </a:r>
            <a:r>
              <a:rPr lang="en-US" dirty="0" smtClean="0"/>
              <a:t>Admin:   </a:t>
            </a:r>
          </a:p>
          <a:p>
            <a:pPr marL="36576" indent="0">
              <a:buNone/>
            </a:pPr>
            <a:r>
              <a:rPr lang="en-US" dirty="0"/>
              <a:t> </a:t>
            </a:r>
            <a:r>
              <a:rPr lang="en-US" dirty="0" smtClean="0"/>
              <a:t>- Storage </a:t>
            </a:r>
            <a:r>
              <a:rPr lang="en-US" dirty="0"/>
              <a:t>is slow!</a:t>
            </a:r>
          </a:p>
          <a:p>
            <a:endParaRPr lang="en-GB" dirty="0"/>
          </a:p>
        </p:txBody>
      </p:sp>
      <p:sp>
        <p:nvSpPr>
          <p:cNvPr id="7" name="Content Placeholder 4"/>
          <p:cNvSpPr txBox="1">
            <a:spLocks/>
          </p:cNvSpPr>
          <p:nvPr/>
        </p:nvSpPr>
        <p:spPr>
          <a:xfrm>
            <a:off x="3012141" y="3337138"/>
            <a:ext cx="6131859" cy="1084927"/>
          </a:xfrm>
          <a:prstGeom prst="rect">
            <a:avLst/>
          </a:prstGeom>
        </p:spPr>
        <p:txBody>
          <a:bodyPr vert="horz">
            <a:normAutofit lnSpcReduction="1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r">
              <a:buFont typeface="Arial"/>
              <a:buNone/>
            </a:pPr>
            <a:r>
              <a:rPr lang="en-US" dirty="0" smtClean="0"/>
              <a:t>Storage Admin:   </a:t>
            </a:r>
          </a:p>
          <a:p>
            <a:pPr marL="36576" indent="0">
              <a:buNone/>
            </a:pPr>
            <a:r>
              <a:rPr lang="en-US" dirty="0" smtClean="0"/>
              <a:t> - The problem is with the DB!</a:t>
            </a:r>
            <a:endParaRPr lang="en-US" dirty="0"/>
          </a:p>
          <a:p>
            <a:pPr marL="36576" indent="0">
              <a:buFont typeface="Arial"/>
              <a:buNone/>
            </a:pPr>
            <a:endParaRPr lang="en-US" dirty="0" smtClean="0"/>
          </a:p>
          <a:p>
            <a:endParaRPr lang="en-GB" dirty="0"/>
          </a:p>
        </p:txBody>
      </p:sp>
      <p:sp>
        <p:nvSpPr>
          <p:cNvPr id="8" name="Content Placeholder 4"/>
          <p:cNvSpPr txBox="1">
            <a:spLocks/>
          </p:cNvSpPr>
          <p:nvPr/>
        </p:nvSpPr>
        <p:spPr>
          <a:xfrm>
            <a:off x="232234" y="4692225"/>
            <a:ext cx="8322318" cy="1433498"/>
          </a:xfrm>
          <a:prstGeom prst="rect">
            <a:avLst/>
          </a:prstGeom>
        </p:spPr>
        <p:txBody>
          <a:bodyPr vert="horz">
            <a:normAutofit lnSpcReduction="1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dirty="0"/>
              <a:t>Reality check: </a:t>
            </a:r>
          </a:p>
          <a:p>
            <a:pPr lvl="1"/>
            <a:r>
              <a:rPr lang="en-US" dirty="0" smtClean="0"/>
              <a:t>Lack </a:t>
            </a:r>
            <a:r>
              <a:rPr lang="en-US" dirty="0"/>
              <a:t>of </a:t>
            </a:r>
            <a:r>
              <a:rPr lang="en-US" dirty="0">
                <a:solidFill>
                  <a:srgbClr val="FF0000"/>
                </a:solidFill>
              </a:rPr>
              <a:t>clear</a:t>
            </a:r>
            <a:r>
              <a:rPr lang="en-US" dirty="0"/>
              <a:t> storage performance </a:t>
            </a:r>
            <a:r>
              <a:rPr lang="en-US" dirty="0" smtClean="0"/>
              <a:t>data.</a:t>
            </a:r>
          </a:p>
          <a:p>
            <a:pPr lvl="1"/>
            <a:r>
              <a:rPr lang="en-US" dirty="0" smtClean="0"/>
              <a:t>Changing database workloads.</a:t>
            </a:r>
            <a:endParaRPr lang="en-US" dirty="0">
              <a:solidFill>
                <a:srgbClr val="FF0000"/>
              </a:solidFill>
            </a:endParaRPr>
          </a:p>
          <a:p>
            <a:pPr marL="36576" indent="0">
              <a:buFont typeface="Arial"/>
              <a:buNone/>
            </a:pPr>
            <a:endParaRPr lang="en-US" dirty="0" smtClean="0"/>
          </a:p>
          <a:p>
            <a:endParaRPr lang="en-GB" dirty="0"/>
          </a:p>
        </p:txBody>
      </p:sp>
    </p:spTree>
    <p:extLst>
      <p:ext uri="{BB962C8B-B14F-4D97-AF65-F5344CB8AC3E}">
        <p14:creationId xmlns:p14="http://schemas.microsoft.com/office/powerpoint/2010/main" val="4166413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Latency for Oracle DBAs</a:t>
            </a:r>
            <a:endParaRPr lang="en-GB" dirty="0"/>
          </a:p>
        </p:txBody>
      </p:sp>
      <p:sp>
        <p:nvSpPr>
          <p:cNvPr id="3" name="Footer Placeholder 2"/>
          <p:cNvSpPr>
            <a:spLocks noGrp="1"/>
          </p:cNvSpPr>
          <p:nvPr>
            <p:ph type="ftr" sz="quarter" idx="3"/>
          </p:nvPr>
        </p:nvSpPr>
        <p:spPr/>
        <p:txBody>
          <a:bodyPr/>
          <a:lstStyle/>
          <a:p>
            <a:r>
              <a:rPr lang="en-US" dirty="0" smtClean="0"/>
              <a:t>UKOUG 2013 Technology Conference </a:t>
            </a:r>
            <a:endParaRPr lang="en-US" dirty="0"/>
          </a:p>
        </p:txBody>
      </p:sp>
      <p:sp>
        <p:nvSpPr>
          <p:cNvPr id="4" name="Text Placeholder 3"/>
          <p:cNvSpPr>
            <a:spLocks noGrp="1"/>
          </p:cNvSpPr>
          <p:nvPr>
            <p:ph type="body" idx="10"/>
          </p:nvPr>
        </p:nvSpPr>
        <p:spPr/>
        <p:txBody>
          <a:bodyPr/>
          <a:lstStyle/>
          <a:p>
            <a:r>
              <a:rPr lang="en-US" dirty="0" smtClean="0"/>
              <a:t>Luca Canali – CERN</a:t>
            </a:r>
          </a:p>
          <a:p>
            <a:r>
              <a:rPr lang="en-US" dirty="0" smtClean="0"/>
              <a:t>Marcin Blaszczyk - CERN</a:t>
            </a:r>
            <a:endParaRPr lang="en-GB" dirty="0"/>
          </a:p>
        </p:txBody>
      </p:sp>
    </p:spTree>
    <p:extLst>
      <p:ext uri="{BB962C8B-B14F-4D97-AF65-F5344CB8AC3E}">
        <p14:creationId xmlns:p14="http://schemas.microsoft.com/office/powerpoint/2010/main" val="3551336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idx="1"/>
          </p:nvPr>
        </p:nvSpPr>
        <p:spPr>
          <a:xfrm>
            <a:off x="0" y="1566229"/>
            <a:ext cx="6746658" cy="3809558"/>
          </a:xfrm>
        </p:spPr>
        <p:txBody>
          <a:bodyPr>
            <a:normAutofit/>
          </a:bodyPr>
          <a:lstStyle/>
          <a:p>
            <a:pPr>
              <a:lnSpc>
                <a:spcPct val="110000"/>
              </a:lnSpc>
            </a:pPr>
            <a:r>
              <a:rPr lang="en-US" sz="2800" dirty="0" smtClean="0">
                <a:solidFill>
                  <a:schemeClr val="accent2"/>
                </a:solidFill>
              </a:rPr>
              <a:t>CERN </a:t>
            </a:r>
            <a:r>
              <a:rPr lang="en-US" sz="2800" dirty="0">
                <a:solidFill>
                  <a:schemeClr val="accent2"/>
                </a:solidFill>
              </a:rPr>
              <a:t>and </a:t>
            </a:r>
            <a:r>
              <a:rPr lang="en-US" sz="2800" dirty="0" smtClean="0">
                <a:solidFill>
                  <a:schemeClr val="accent2"/>
                </a:solidFill>
              </a:rPr>
              <a:t>Oracle</a:t>
            </a:r>
            <a:endParaRPr lang="en-US" sz="2800" dirty="0">
              <a:solidFill>
                <a:schemeClr val="accent2"/>
              </a:solidFill>
            </a:endParaRPr>
          </a:p>
          <a:p>
            <a:pPr>
              <a:lnSpc>
                <a:spcPct val="110000"/>
              </a:lnSpc>
            </a:pPr>
            <a:r>
              <a:rPr lang="en-US" sz="2800" dirty="0">
                <a:solidFill>
                  <a:schemeClr val="accent2"/>
                </a:solidFill>
              </a:rPr>
              <a:t>Latency: what is the problem we are trying to solve</a:t>
            </a:r>
          </a:p>
          <a:p>
            <a:pPr>
              <a:lnSpc>
                <a:spcPct val="110000"/>
              </a:lnSpc>
            </a:pPr>
            <a:r>
              <a:rPr lang="en-US" sz="2800" dirty="0"/>
              <a:t>Storage latency </a:t>
            </a:r>
            <a:r>
              <a:rPr lang="en-US" sz="2800" dirty="0" smtClean="0"/>
              <a:t>in </a:t>
            </a:r>
            <a:r>
              <a:rPr lang="en-US" sz="2800" dirty="0"/>
              <a:t>Oracle</a:t>
            </a:r>
          </a:p>
          <a:p>
            <a:pPr>
              <a:lnSpc>
                <a:spcPct val="110000"/>
              </a:lnSpc>
            </a:pPr>
            <a:r>
              <a:rPr lang="en-US" sz="2800" dirty="0">
                <a:solidFill>
                  <a:schemeClr val="accent2"/>
                </a:solidFill>
              </a:rPr>
              <a:t>Examples</a:t>
            </a:r>
          </a:p>
          <a:p>
            <a:pPr>
              <a:lnSpc>
                <a:spcPct val="110000"/>
              </a:lnSpc>
            </a:pPr>
            <a:r>
              <a:rPr lang="en-US" sz="2800" dirty="0">
                <a:solidFill>
                  <a:schemeClr val="accent2"/>
                </a:solidFill>
              </a:rPr>
              <a:t>Tools</a:t>
            </a:r>
          </a:p>
          <a:p>
            <a:pPr>
              <a:lnSpc>
                <a:spcPct val="110000"/>
              </a:lnSpc>
            </a:pPr>
            <a:r>
              <a:rPr lang="en-US" sz="2800" dirty="0">
                <a:solidFill>
                  <a:schemeClr val="accent2"/>
                </a:solidFill>
              </a:rPr>
              <a:t>Conclusions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20</a:t>
            </a:fld>
            <a:endParaRPr lang="en-US" dirty="0"/>
          </a:p>
        </p:txBody>
      </p:sp>
    </p:spTree>
    <p:extLst>
      <p:ext uri="{BB962C8B-B14F-4D97-AF65-F5344CB8AC3E}">
        <p14:creationId xmlns:p14="http://schemas.microsoft.com/office/powerpoint/2010/main" val="1100300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Transactional Workload</a:t>
            </a:r>
            <a:endParaRPr lang="en-GB" dirty="0"/>
          </a:p>
        </p:txBody>
      </p:sp>
      <p:sp>
        <p:nvSpPr>
          <p:cNvPr id="3" name="Content Placeholder 2"/>
          <p:cNvSpPr>
            <a:spLocks noGrp="1"/>
          </p:cNvSpPr>
          <p:nvPr>
            <p:ph idx="1"/>
          </p:nvPr>
        </p:nvSpPr>
        <p:spPr/>
        <p:txBody>
          <a:bodyPr>
            <a:normAutofit lnSpcReduction="10000"/>
          </a:bodyPr>
          <a:lstStyle/>
          <a:p>
            <a:r>
              <a:rPr lang="en-US" dirty="0" smtClean="0"/>
              <a:t>Example from OEM </a:t>
            </a:r>
          </a:p>
          <a:p>
            <a:endParaRPr lang="en-US" dirty="0" smtClean="0"/>
          </a:p>
          <a:p>
            <a:endParaRPr lang="en-US" dirty="0" smtClean="0"/>
          </a:p>
          <a:p>
            <a:endParaRPr lang="en-US" dirty="0" smtClean="0"/>
          </a:p>
          <a:p>
            <a:endParaRPr lang="en-US" dirty="0"/>
          </a:p>
          <a:p>
            <a:endParaRPr lang="en-US" dirty="0" smtClean="0"/>
          </a:p>
          <a:p>
            <a:pPr lvl="1"/>
            <a:endParaRPr lang="en-US" dirty="0" smtClean="0"/>
          </a:p>
          <a:p>
            <a:pPr lvl="1"/>
            <a:r>
              <a:rPr lang="en-US" dirty="0" smtClean="0"/>
              <a:t>DB time dominated by ‘</a:t>
            </a:r>
            <a:r>
              <a:rPr lang="en-US" dirty="0" err="1" smtClean="0"/>
              <a:t>db</a:t>
            </a:r>
            <a:r>
              <a:rPr lang="en-US" dirty="0" smtClean="0"/>
              <a:t> file sequential read’</a:t>
            </a:r>
          </a:p>
          <a:p>
            <a:pPr lvl="2"/>
            <a:r>
              <a:rPr lang="en-US" dirty="0" smtClean="0"/>
              <a:t>CPU is not a bottleneck</a:t>
            </a:r>
          </a:p>
          <a:p>
            <a:pPr lvl="2"/>
            <a:r>
              <a:rPr lang="en-US" dirty="0" smtClean="0"/>
              <a:t>Ignore locks and other serialization events</a:t>
            </a:r>
          </a:p>
          <a:p>
            <a:pPr lvl="2"/>
            <a:endParaRPr lang="en-US" dirty="0" smtClean="0"/>
          </a:p>
          <a:p>
            <a:pPr lvl="2"/>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21</a:t>
            </a:fld>
            <a:endParaRPr lang="en-US" dirty="0"/>
          </a:p>
        </p:txBody>
      </p:sp>
      <p:pic>
        <p:nvPicPr>
          <p:cNvPr id="3076" name="Picture 4" descr="C:\mblaszcz private\PRESENTATIONS MAIN\aaa UKOUG 2013\working\pics latency\oem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72" y="1681164"/>
            <a:ext cx="7678738" cy="28765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mblaszcz private\PRESENTATIONS MAIN\aaa UKOUG 2013\working\pics latency\oem_legend.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44706" y="2188294"/>
            <a:ext cx="977744" cy="207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83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Oracle Wait Events</a:t>
            </a:r>
          </a:p>
        </p:txBody>
      </p:sp>
      <p:sp>
        <p:nvSpPr>
          <p:cNvPr id="3" name="Content Placeholder 2"/>
          <p:cNvSpPr>
            <a:spLocks noGrp="1"/>
          </p:cNvSpPr>
          <p:nvPr>
            <p:ph idx="1"/>
          </p:nvPr>
        </p:nvSpPr>
        <p:spPr/>
        <p:txBody>
          <a:bodyPr/>
          <a:lstStyle/>
          <a:p>
            <a:r>
              <a:rPr lang="en-US" dirty="0"/>
              <a:t>Can we </a:t>
            </a:r>
            <a:r>
              <a:rPr lang="en-US" dirty="0" smtClean="0"/>
              <a:t>troubleshoot </a:t>
            </a:r>
            <a:r>
              <a:rPr lang="en-US" dirty="0"/>
              <a:t>a </a:t>
            </a:r>
            <a:r>
              <a:rPr lang="en-US" dirty="0" smtClean="0"/>
              <a:t>storage </a:t>
            </a:r>
            <a:r>
              <a:rPr lang="en-US" dirty="0"/>
              <a:t>issue from the DB </a:t>
            </a:r>
            <a:r>
              <a:rPr lang="en-US" dirty="0" smtClean="0"/>
              <a:t>engine</a:t>
            </a:r>
            <a:r>
              <a:rPr lang="en-US" dirty="0"/>
              <a:t>?</a:t>
            </a:r>
          </a:p>
          <a:p>
            <a:pPr lvl="1"/>
            <a:r>
              <a:rPr lang="en-US" dirty="0" smtClean="0"/>
              <a:t>Not in the general case</a:t>
            </a:r>
          </a:p>
          <a:p>
            <a:pPr marL="448056" lvl="1" indent="0">
              <a:buNone/>
            </a:pPr>
            <a:endParaRPr lang="en-US" dirty="0" smtClean="0"/>
          </a:p>
          <a:p>
            <a:r>
              <a:rPr lang="en-US" dirty="0" smtClean="0"/>
              <a:t>What can we do?</a:t>
            </a:r>
            <a:endParaRPr lang="en-US" dirty="0"/>
          </a:p>
          <a:p>
            <a:pPr lvl="1"/>
            <a:r>
              <a:rPr lang="en-US" dirty="0"/>
              <a:t>Oracle </a:t>
            </a:r>
            <a:r>
              <a:rPr lang="en-US" dirty="0">
                <a:solidFill>
                  <a:srgbClr val="FF0000"/>
                </a:solidFill>
              </a:rPr>
              <a:t>wait event instrumentation </a:t>
            </a:r>
            <a:r>
              <a:rPr lang="en-US" dirty="0"/>
              <a:t>is great</a:t>
            </a:r>
          </a:p>
          <a:p>
            <a:pPr lvl="1"/>
            <a:r>
              <a:rPr lang="en-US" dirty="0"/>
              <a:t>Wait event </a:t>
            </a:r>
            <a:r>
              <a:rPr lang="en-US" dirty="0" smtClean="0">
                <a:solidFill>
                  <a:srgbClr val="FF0000"/>
                </a:solidFill>
              </a:rPr>
              <a:t>histograms</a:t>
            </a:r>
            <a:r>
              <a:rPr lang="en-US" dirty="0" smtClean="0"/>
              <a:t> is </a:t>
            </a:r>
            <a:r>
              <a:rPr lang="en-US" dirty="0"/>
              <a:t>a key source of data </a:t>
            </a:r>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22</a:t>
            </a:fld>
            <a:endParaRPr lang="en-US" dirty="0"/>
          </a:p>
        </p:txBody>
      </p:sp>
    </p:spTree>
    <p:extLst>
      <p:ext uri="{BB962C8B-B14F-4D97-AF65-F5344CB8AC3E}">
        <p14:creationId xmlns:p14="http://schemas.microsoft.com/office/powerpoint/2010/main" val="3566336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 Event Analysis</a:t>
            </a:r>
            <a:endParaRPr lang="en-GB" dirty="0"/>
          </a:p>
        </p:txBody>
      </p:sp>
      <p:sp>
        <p:nvSpPr>
          <p:cNvPr id="3" name="Content Placeholder 2"/>
          <p:cNvSpPr>
            <a:spLocks noGrp="1"/>
          </p:cNvSpPr>
          <p:nvPr>
            <p:ph idx="1"/>
          </p:nvPr>
        </p:nvSpPr>
        <p:spPr/>
        <p:txBody>
          <a:bodyPr>
            <a:normAutofit/>
          </a:bodyPr>
          <a:lstStyle/>
          <a:p>
            <a:r>
              <a:rPr lang="en-US" dirty="0"/>
              <a:t>We want to drill down </a:t>
            </a:r>
            <a:endParaRPr lang="en-US" dirty="0" smtClean="0"/>
          </a:p>
          <a:p>
            <a:pPr lvl="1"/>
            <a:r>
              <a:rPr lang="en-US" dirty="0" smtClean="0">
                <a:solidFill>
                  <a:srgbClr val="FF0000"/>
                </a:solidFill>
              </a:rPr>
              <a:t>‘</a:t>
            </a:r>
            <a:r>
              <a:rPr lang="en-US" dirty="0" err="1">
                <a:solidFill>
                  <a:srgbClr val="FF0000"/>
                </a:solidFill>
              </a:rPr>
              <a:t>db</a:t>
            </a:r>
            <a:r>
              <a:rPr lang="en-US" dirty="0">
                <a:solidFill>
                  <a:srgbClr val="FF0000"/>
                </a:solidFill>
              </a:rPr>
              <a:t> file sequential read’ </a:t>
            </a:r>
            <a:r>
              <a:rPr lang="en-US" dirty="0"/>
              <a:t>wait event</a:t>
            </a:r>
          </a:p>
          <a:p>
            <a:pPr lvl="1"/>
            <a:r>
              <a:rPr lang="en-US" dirty="0" smtClean="0"/>
              <a:t>Also </a:t>
            </a:r>
            <a:r>
              <a:rPr lang="en-US" dirty="0"/>
              <a:t>useful for </a:t>
            </a:r>
            <a:r>
              <a:rPr lang="en-US" dirty="0">
                <a:solidFill>
                  <a:srgbClr val="FF0000"/>
                </a:solidFill>
              </a:rPr>
              <a:t>‘log file sync’</a:t>
            </a:r>
            <a:r>
              <a:rPr lang="en-US" dirty="0"/>
              <a:t> </a:t>
            </a:r>
            <a:r>
              <a:rPr lang="en-US" dirty="0" smtClean="0"/>
              <a:t>event</a:t>
            </a:r>
            <a:endParaRPr lang="en-US" dirty="0"/>
          </a:p>
          <a:p>
            <a:endParaRPr lang="en-US" dirty="0"/>
          </a:p>
          <a:p>
            <a:r>
              <a:rPr lang="en-US" dirty="0"/>
              <a:t>What can we gain?</a:t>
            </a:r>
          </a:p>
          <a:p>
            <a:pPr lvl="1"/>
            <a:r>
              <a:rPr lang="en-US" dirty="0" smtClean="0"/>
              <a:t>Make </a:t>
            </a:r>
            <a:r>
              <a:rPr lang="en-US" dirty="0"/>
              <a:t>educated guesses of what is happening on the </a:t>
            </a:r>
            <a:r>
              <a:rPr lang="en-US" dirty="0" smtClean="0"/>
              <a:t>storage</a:t>
            </a:r>
          </a:p>
          <a:p>
            <a:pPr lvl="1"/>
            <a:r>
              <a:rPr lang="en-US" dirty="0"/>
              <a:t>Attack the </a:t>
            </a:r>
            <a:r>
              <a:rPr lang="en-US" dirty="0">
                <a:solidFill>
                  <a:srgbClr val="FF0000"/>
                </a:solidFill>
              </a:rPr>
              <a:t>root </a:t>
            </a:r>
            <a:r>
              <a:rPr lang="en-US" dirty="0" smtClean="0">
                <a:solidFill>
                  <a:srgbClr val="FF0000"/>
                </a:solidFill>
              </a:rPr>
              <a:t>causes </a:t>
            </a:r>
            <a:r>
              <a:rPr lang="en-US" dirty="0"/>
              <a:t>of the problem</a:t>
            </a:r>
          </a:p>
          <a:p>
            <a:pPr marL="448056" lvl="1" indent="0">
              <a:buNone/>
            </a:pPr>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23</a:t>
            </a:fld>
            <a:endParaRPr lang="en-US" dirty="0"/>
          </a:p>
        </p:txBody>
      </p:sp>
    </p:spTree>
    <p:extLst>
      <p:ext uri="{BB962C8B-B14F-4D97-AF65-F5344CB8AC3E}">
        <p14:creationId xmlns:p14="http://schemas.microsoft.com/office/powerpoint/2010/main" val="377216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Story From Our Production</a:t>
            </a:r>
            <a:endParaRPr lang="en-GB" dirty="0"/>
          </a:p>
        </p:txBody>
      </p:sp>
      <p:sp>
        <p:nvSpPr>
          <p:cNvPr id="3" name="Content Placeholder 2"/>
          <p:cNvSpPr>
            <a:spLocks noGrp="1"/>
          </p:cNvSpPr>
          <p:nvPr>
            <p:ph idx="1"/>
          </p:nvPr>
        </p:nvSpPr>
        <p:spPr/>
        <p:txBody>
          <a:bodyPr>
            <a:normAutofit/>
          </a:bodyPr>
          <a:lstStyle/>
          <a:p>
            <a:r>
              <a:rPr lang="en-US" dirty="0"/>
              <a:t>Migrated to a new storage system</a:t>
            </a:r>
          </a:p>
          <a:p>
            <a:pPr lvl="1"/>
            <a:r>
              <a:rPr lang="en-US" dirty="0" smtClean="0"/>
              <a:t>NAS storage </a:t>
            </a:r>
            <a:r>
              <a:rPr lang="en-US" dirty="0"/>
              <a:t>with SSD cache</a:t>
            </a:r>
          </a:p>
          <a:p>
            <a:pPr lvl="1"/>
            <a:r>
              <a:rPr lang="en-US" dirty="0" smtClean="0"/>
              <a:t>Good performance: because of low-latency reads from SSD</a:t>
            </a:r>
          </a:p>
          <a:p>
            <a:r>
              <a:rPr lang="en-US" dirty="0" smtClean="0"/>
              <a:t>Issue</a:t>
            </a:r>
            <a:r>
              <a:rPr lang="en-US" dirty="0"/>
              <a:t>:</a:t>
            </a:r>
          </a:p>
          <a:p>
            <a:pPr lvl="1"/>
            <a:r>
              <a:rPr lang="en-US" dirty="0"/>
              <a:t>From time to time production shows unacceptable performance</a:t>
            </a:r>
          </a:p>
          <a:p>
            <a:r>
              <a:rPr lang="en-US" dirty="0"/>
              <a:t>Analysis: </a:t>
            </a:r>
            <a:endParaRPr lang="en-US" dirty="0" smtClean="0"/>
          </a:p>
          <a:p>
            <a:pPr lvl="1"/>
            <a:r>
              <a:rPr lang="en-US" dirty="0" smtClean="0"/>
              <a:t>The issue appears </a:t>
            </a:r>
            <a:r>
              <a:rPr lang="en-US" dirty="0"/>
              <a:t>when the backup runs!</a:t>
            </a:r>
          </a:p>
          <a:p>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24</a:t>
            </a:fld>
            <a:endParaRPr lang="en-US" dirty="0"/>
          </a:p>
        </p:txBody>
      </p:sp>
    </p:spTree>
    <p:extLst>
      <p:ext uri="{BB962C8B-B14F-4D97-AF65-F5344CB8AC3E}">
        <p14:creationId xmlns:p14="http://schemas.microsoft.com/office/powerpoint/2010/main" val="1552994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Event Drill Down</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25</a:t>
            </a:fld>
            <a:endParaRPr lang="en-US" dirty="0"/>
          </a:p>
        </p:txBody>
      </p:sp>
      <p:pic>
        <p:nvPicPr>
          <p:cNvPr id="10" name="Picture 2" descr="C:\Working_Set\Activities\blog\histogram_1ms_or_less_with_not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35894" y="1316766"/>
            <a:ext cx="4003154" cy="4115617"/>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11" name="Picture 3" descr="C:\Working_Set\Activities\blog\histogram_64-128ms_with_note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3446" y="1316766"/>
            <a:ext cx="3960441" cy="4115617"/>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755576" y="5543763"/>
            <a:ext cx="3384376" cy="4692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smtClean="0">
                <a:solidFill>
                  <a:schemeClr val="tx1"/>
                </a:solidFill>
                <a:ea typeface="ＭＳ Ｐゴシック" charset="-128"/>
              </a:rPr>
              <a:t>Very slow reads appear </a:t>
            </a:r>
            <a:endParaRPr lang="en-GB" b="1" dirty="0">
              <a:solidFill>
                <a:schemeClr val="tx1"/>
              </a:solidFill>
              <a:ea typeface="ＭＳ Ｐゴシック" charset="-128"/>
            </a:endParaRPr>
          </a:p>
        </p:txBody>
      </p:sp>
      <p:sp>
        <p:nvSpPr>
          <p:cNvPr id="13" name="Rectangle 12"/>
          <p:cNvSpPr/>
          <p:nvPr/>
        </p:nvSpPr>
        <p:spPr>
          <a:xfrm>
            <a:off x="4694660" y="5541235"/>
            <a:ext cx="3909789" cy="4692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GB" b="1" dirty="0" smtClean="0">
                <a:solidFill>
                  <a:schemeClr val="tx1"/>
                </a:solidFill>
                <a:ea typeface="ＭＳ Ｐゴシック" charset="-128"/>
              </a:rPr>
              <a:t>Reads from SSD cache go to zero</a:t>
            </a:r>
            <a:endParaRPr lang="en-GB" b="1" dirty="0">
              <a:solidFill>
                <a:schemeClr val="tx1"/>
              </a:solidFill>
              <a:ea typeface="ＭＳ Ｐゴシック" charset="-128"/>
            </a:endParaRPr>
          </a:p>
        </p:txBody>
      </p:sp>
      <p:sp>
        <p:nvSpPr>
          <p:cNvPr id="14" name="Rectangle 13"/>
          <p:cNvSpPr/>
          <p:nvPr/>
        </p:nvSpPr>
        <p:spPr>
          <a:xfrm rot="16200000">
            <a:off x="-1900776" y="3374566"/>
            <a:ext cx="4512501" cy="3519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smtClean="0">
                <a:solidFill>
                  <a:schemeClr val="tx1"/>
                </a:solidFill>
                <a:ea typeface="ＭＳ Ｐゴシック" charset="-128"/>
              </a:rPr>
              <a:t>Number of waits</a:t>
            </a:r>
            <a:endParaRPr lang="en-GB" b="1" dirty="0">
              <a:solidFill>
                <a:schemeClr val="tx1"/>
              </a:solidFill>
              <a:ea typeface="ＭＳ Ｐゴシック" charset="-128"/>
            </a:endParaRPr>
          </a:p>
        </p:txBody>
      </p:sp>
      <p:sp>
        <p:nvSpPr>
          <p:cNvPr id="15" name="Oval 74"/>
          <p:cNvSpPr>
            <a:spLocks noChangeArrowheads="1"/>
          </p:cNvSpPr>
          <p:nvPr/>
        </p:nvSpPr>
        <p:spPr bwMode="auto">
          <a:xfrm>
            <a:off x="3183459" y="1232222"/>
            <a:ext cx="1511201" cy="48005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1">
                  <a:lumMod val="95000"/>
                </a:schemeClr>
              </a:solidFill>
            </a:endParaRPr>
          </a:p>
        </p:txBody>
      </p:sp>
      <p:sp>
        <p:nvSpPr>
          <p:cNvPr id="16" name="Oval 74"/>
          <p:cNvSpPr>
            <a:spLocks noChangeArrowheads="1"/>
          </p:cNvSpPr>
          <p:nvPr/>
        </p:nvSpPr>
        <p:spPr bwMode="auto">
          <a:xfrm>
            <a:off x="7568018" y="1232222"/>
            <a:ext cx="853310" cy="480053"/>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1">
                  <a:lumMod val="95000"/>
                </a:schemeClr>
              </a:solidFill>
            </a:endParaRPr>
          </a:p>
        </p:txBody>
      </p:sp>
    </p:spTree>
    <p:extLst>
      <p:ext uri="{BB962C8B-B14F-4D97-AF65-F5344CB8AC3E}">
        <p14:creationId xmlns:p14="http://schemas.microsoft.com/office/powerpoint/2010/main" val="2228878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Found</a:t>
            </a:r>
          </a:p>
        </p:txBody>
      </p:sp>
      <p:sp>
        <p:nvSpPr>
          <p:cNvPr id="3" name="Content Placeholder 2"/>
          <p:cNvSpPr>
            <a:spLocks noGrp="1"/>
          </p:cNvSpPr>
          <p:nvPr>
            <p:ph idx="1"/>
          </p:nvPr>
        </p:nvSpPr>
        <p:spPr/>
        <p:txBody>
          <a:bodyPr>
            <a:normAutofit lnSpcReduction="10000"/>
          </a:bodyPr>
          <a:lstStyle/>
          <a:p>
            <a:r>
              <a:rPr lang="en-US" dirty="0">
                <a:solidFill>
                  <a:srgbClr val="FF0000"/>
                </a:solidFill>
              </a:rPr>
              <a:t>AWR</a:t>
            </a:r>
            <a:r>
              <a:rPr lang="en-US" dirty="0"/>
              <a:t> data used to examine the issue</a:t>
            </a:r>
          </a:p>
          <a:p>
            <a:pPr lvl="1"/>
            <a:r>
              <a:rPr lang="en-US" dirty="0" smtClean="0"/>
              <a:t>DBA_HIST_EVENT_HISTOGRAM</a:t>
            </a:r>
            <a:endParaRPr lang="en-US" dirty="0"/>
          </a:p>
          <a:p>
            <a:pPr lvl="1"/>
            <a:r>
              <a:rPr lang="en-US" dirty="0"/>
              <a:t>Wait event: </a:t>
            </a:r>
            <a:r>
              <a:rPr lang="en-US" dirty="0" err="1"/>
              <a:t>db</a:t>
            </a:r>
            <a:r>
              <a:rPr lang="en-US" dirty="0"/>
              <a:t> file sequential </a:t>
            </a:r>
            <a:r>
              <a:rPr lang="en-US" dirty="0" smtClean="0"/>
              <a:t>read</a:t>
            </a:r>
            <a:endParaRPr lang="en-US" dirty="0"/>
          </a:p>
          <a:p>
            <a:r>
              <a:rPr lang="en-US" dirty="0" smtClean="0"/>
              <a:t>I/O slow during backups</a:t>
            </a:r>
          </a:p>
          <a:p>
            <a:pPr lvl="1"/>
            <a:r>
              <a:rPr lang="en-US" dirty="0" smtClean="0"/>
              <a:t>because </a:t>
            </a:r>
            <a:r>
              <a:rPr lang="en-US" dirty="0"/>
              <a:t>fewer </a:t>
            </a:r>
            <a:r>
              <a:rPr lang="en-US" dirty="0" smtClean="0"/>
              <a:t>I/O </a:t>
            </a:r>
            <a:r>
              <a:rPr lang="en-US" dirty="0"/>
              <a:t>requests were served from </a:t>
            </a:r>
            <a:r>
              <a:rPr lang="en-US" dirty="0" smtClean="0">
                <a:solidFill>
                  <a:srgbClr val="FF0000"/>
                </a:solidFill>
              </a:rPr>
              <a:t>SSD</a:t>
            </a:r>
            <a:endParaRPr lang="en-US" dirty="0"/>
          </a:p>
          <a:p>
            <a:endParaRPr lang="en-US" dirty="0"/>
          </a:p>
          <a:p>
            <a:r>
              <a:rPr lang="en-US" dirty="0" smtClean="0"/>
              <a:t>Note: how </a:t>
            </a:r>
            <a:r>
              <a:rPr lang="en-US" dirty="0"/>
              <a:t>we worked around this </a:t>
            </a:r>
            <a:r>
              <a:rPr lang="en-US" dirty="0" smtClean="0"/>
              <a:t>issue</a:t>
            </a:r>
            <a:endParaRPr lang="en-US" dirty="0"/>
          </a:p>
          <a:p>
            <a:pPr lvl="1"/>
            <a:r>
              <a:rPr lang="en-US" dirty="0"/>
              <a:t>Short term: moved backup to Active Data Guard replica</a:t>
            </a:r>
          </a:p>
          <a:p>
            <a:pPr lvl="1"/>
            <a:r>
              <a:rPr lang="en-US" dirty="0"/>
              <a:t>Medium term: upgraded filer model</a:t>
            </a:r>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26</a:t>
            </a:fld>
            <a:endParaRPr lang="en-US" dirty="0"/>
          </a:p>
        </p:txBody>
      </p:sp>
    </p:spTree>
    <p:extLst>
      <p:ext uri="{BB962C8B-B14F-4D97-AF65-F5344CB8AC3E}">
        <p14:creationId xmlns:p14="http://schemas.microsoft.com/office/powerpoint/2010/main" val="160400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a:t>
            </a:r>
            <a:r>
              <a:rPr lang="en-GB" dirty="0"/>
              <a:t>Learned	</a:t>
            </a:r>
          </a:p>
        </p:txBody>
      </p:sp>
      <p:sp>
        <p:nvSpPr>
          <p:cNvPr id="3" name="Content Placeholder 2"/>
          <p:cNvSpPr>
            <a:spLocks noGrp="1"/>
          </p:cNvSpPr>
          <p:nvPr>
            <p:ph idx="1"/>
          </p:nvPr>
        </p:nvSpPr>
        <p:spPr/>
        <p:txBody>
          <a:bodyPr/>
          <a:lstStyle/>
          <a:p>
            <a:r>
              <a:rPr lang="en-US" dirty="0"/>
              <a:t>If response time is dominated by </a:t>
            </a:r>
            <a:r>
              <a:rPr lang="en-US" dirty="0" err="1" smtClean="0"/>
              <a:t>db_file_sequential_read</a:t>
            </a:r>
            <a:endParaRPr lang="en-US" dirty="0"/>
          </a:p>
          <a:p>
            <a:pPr lvl="1"/>
            <a:r>
              <a:rPr lang="en-US" dirty="0"/>
              <a:t>Drill down on wait event </a:t>
            </a:r>
            <a:r>
              <a:rPr lang="en-US" dirty="0">
                <a:solidFill>
                  <a:srgbClr val="FF0000"/>
                </a:solidFill>
              </a:rPr>
              <a:t>histogram</a:t>
            </a:r>
          </a:p>
          <a:p>
            <a:pPr lvl="1"/>
            <a:r>
              <a:rPr lang="en-US" dirty="0" smtClean="0">
                <a:solidFill>
                  <a:srgbClr val="FF0000"/>
                </a:solidFill>
              </a:rPr>
              <a:t>Average</a:t>
            </a:r>
            <a:r>
              <a:rPr lang="en-US" dirty="0" smtClean="0"/>
              <a:t> latency values are </a:t>
            </a:r>
            <a:r>
              <a:rPr lang="en-US" dirty="0" smtClean="0">
                <a:solidFill>
                  <a:srgbClr val="FF0000"/>
                </a:solidFill>
              </a:rPr>
              <a:t>not good </a:t>
            </a:r>
            <a:r>
              <a:rPr lang="en-US" dirty="0"/>
              <a:t>enough</a:t>
            </a:r>
          </a:p>
          <a:p>
            <a:pPr lvl="1"/>
            <a:r>
              <a:rPr lang="en-US" dirty="0">
                <a:solidFill>
                  <a:srgbClr val="FF0000"/>
                </a:solidFill>
              </a:rPr>
              <a:t>Latency</a:t>
            </a:r>
            <a:r>
              <a:rPr lang="en-US" dirty="0"/>
              <a:t> details provide info on what is happening on the storage</a:t>
            </a:r>
          </a:p>
          <a:p>
            <a:pPr lvl="1"/>
            <a:endParaRPr lang="en-US" dirty="0">
              <a:solidFill>
                <a:srgbClr val="FF0000"/>
              </a:solidFill>
            </a:endParaRPr>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27</a:t>
            </a:fld>
            <a:endParaRPr lang="en-US" dirty="0"/>
          </a:p>
        </p:txBody>
      </p:sp>
    </p:spTree>
    <p:extLst>
      <p:ext uri="{BB962C8B-B14F-4D97-AF65-F5344CB8AC3E}">
        <p14:creationId xmlns:p14="http://schemas.microsoft.com/office/powerpoint/2010/main" val="2323217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Monitoring</a:t>
            </a:r>
            <a:endParaRPr lang="en-GB" dirty="0"/>
          </a:p>
        </p:txBody>
      </p:sp>
      <p:sp>
        <p:nvSpPr>
          <p:cNvPr id="3" name="Content Placeholder 2"/>
          <p:cNvSpPr>
            <a:spLocks noGrp="1"/>
          </p:cNvSpPr>
          <p:nvPr>
            <p:ph idx="1"/>
          </p:nvPr>
        </p:nvSpPr>
        <p:spPr/>
        <p:txBody>
          <a:bodyPr/>
          <a:lstStyle/>
          <a:p>
            <a:r>
              <a:rPr lang="en-US" dirty="0" smtClean="0"/>
              <a:t>Problem:</a:t>
            </a:r>
          </a:p>
          <a:p>
            <a:pPr lvl="1"/>
            <a:r>
              <a:rPr lang="en-US" dirty="0" smtClean="0"/>
              <a:t>How </a:t>
            </a:r>
            <a:r>
              <a:rPr lang="en-US" dirty="0"/>
              <a:t>to perform real-time monitoring of the event latency?</a:t>
            </a:r>
          </a:p>
          <a:p>
            <a:r>
              <a:rPr lang="en-US" dirty="0" smtClean="0"/>
              <a:t>Answer: </a:t>
            </a:r>
            <a:r>
              <a:rPr lang="en-US" dirty="0" smtClean="0">
                <a:solidFill>
                  <a:srgbClr val="FF0000"/>
                </a:solidFill>
              </a:rPr>
              <a:t>V$EVENT_HISTOGRAM</a:t>
            </a:r>
            <a:endParaRPr lang="en-US" dirty="0">
              <a:solidFill>
                <a:srgbClr val="FF0000"/>
              </a:solidFill>
            </a:endParaRPr>
          </a:p>
          <a:p>
            <a:pPr lvl="1"/>
            <a:r>
              <a:rPr lang="en-US" dirty="0"/>
              <a:t>Cumulative counters</a:t>
            </a:r>
          </a:p>
          <a:p>
            <a:pPr lvl="1"/>
            <a:r>
              <a:rPr lang="en-US" dirty="0"/>
              <a:t>We need to compute </a:t>
            </a:r>
            <a:r>
              <a:rPr lang="en-US" dirty="0">
                <a:solidFill>
                  <a:srgbClr val="FF0000"/>
                </a:solidFill>
              </a:rPr>
              <a:t>deltas</a:t>
            </a:r>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28</a:t>
            </a:fld>
            <a:endParaRPr lang="en-US" dirty="0"/>
          </a:p>
        </p:txBody>
      </p:sp>
    </p:spTree>
    <p:extLst>
      <p:ext uri="{BB962C8B-B14F-4D97-AF65-F5344CB8AC3E}">
        <p14:creationId xmlns:p14="http://schemas.microsoft.com/office/powerpoint/2010/main" val="2327474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Latency - Snapshots</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29</a:t>
            </a:fld>
            <a:endParaRPr lang="en-US" dirty="0"/>
          </a:p>
        </p:txBody>
      </p:sp>
      <p:sp>
        <p:nvSpPr>
          <p:cNvPr id="17" name="Content Placeholder 2"/>
          <p:cNvSpPr>
            <a:spLocks noGrp="1"/>
          </p:cNvSpPr>
          <p:nvPr>
            <p:ph idx="1"/>
          </p:nvPr>
        </p:nvSpPr>
        <p:spPr>
          <a:xfrm>
            <a:off x="162961" y="1176950"/>
            <a:ext cx="8827129" cy="1664491"/>
          </a:xfrm>
        </p:spPr>
        <p:txBody>
          <a:bodyPr>
            <a:normAutofit/>
          </a:bodyPr>
          <a:lstStyle/>
          <a:p>
            <a:r>
              <a:rPr lang="en-US" dirty="0"/>
              <a:t>Custom script: </a:t>
            </a:r>
            <a:r>
              <a:rPr lang="en-US" dirty="0" err="1"/>
              <a:t>ehm.sql</a:t>
            </a:r>
            <a:endParaRPr lang="en-US" dirty="0"/>
          </a:p>
          <a:p>
            <a:pPr marL="448056" lvl="1" indent="0">
              <a:buNone/>
            </a:pPr>
            <a:endParaRPr lang="en-US" dirty="0" smtClean="0"/>
          </a:p>
          <a:p>
            <a:endParaRPr lang="en-US" dirty="0" smtClean="0"/>
          </a:p>
          <a:p>
            <a:endParaRPr lang="en-GB" dirty="0"/>
          </a:p>
        </p:txBody>
      </p:sp>
      <p:sp>
        <p:nvSpPr>
          <p:cNvPr id="18" name="Content Placeholder 2"/>
          <p:cNvSpPr txBox="1">
            <a:spLocks/>
          </p:cNvSpPr>
          <p:nvPr/>
        </p:nvSpPr>
        <p:spPr>
          <a:xfrm>
            <a:off x="626188" y="5854126"/>
            <a:ext cx="7251974" cy="473624"/>
          </a:xfrm>
          <a:prstGeom prst="rect">
            <a:avLst/>
          </a:prstGeom>
        </p:spPr>
        <p:txBody>
          <a:bodyPr vert="horz">
            <a:normAutofit fontScale="4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dirty="0" smtClean="0"/>
              <a:t>Script can </a:t>
            </a:r>
            <a:r>
              <a:rPr lang="en-US" dirty="0"/>
              <a:t>be downloaded from: http://canali.web.cern.ch/canali/resources.htm</a:t>
            </a:r>
            <a:endParaRPr lang="en-GB" dirty="0"/>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5923" y="1741805"/>
            <a:ext cx="7588726" cy="4044240"/>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75471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idx="1"/>
          </p:nvPr>
        </p:nvSpPr>
        <p:spPr>
          <a:xfrm>
            <a:off x="0" y="1566229"/>
            <a:ext cx="6746658" cy="3809558"/>
          </a:xfrm>
        </p:spPr>
        <p:txBody>
          <a:bodyPr>
            <a:normAutofit/>
          </a:bodyPr>
          <a:lstStyle/>
          <a:p>
            <a:pPr>
              <a:lnSpc>
                <a:spcPct val="110000"/>
              </a:lnSpc>
            </a:pPr>
            <a:r>
              <a:rPr lang="en-US" sz="2800" dirty="0"/>
              <a:t>CERN and Oracle</a:t>
            </a:r>
          </a:p>
          <a:p>
            <a:pPr>
              <a:lnSpc>
                <a:spcPct val="110000"/>
              </a:lnSpc>
            </a:pPr>
            <a:r>
              <a:rPr lang="en-US" sz="2800" dirty="0"/>
              <a:t>Latency: what is the problem we are trying to solve</a:t>
            </a:r>
          </a:p>
          <a:p>
            <a:pPr>
              <a:lnSpc>
                <a:spcPct val="110000"/>
              </a:lnSpc>
            </a:pPr>
            <a:r>
              <a:rPr lang="en-US" sz="2800" dirty="0"/>
              <a:t>Storage latency </a:t>
            </a:r>
            <a:r>
              <a:rPr lang="en-US" sz="2800" dirty="0" smtClean="0"/>
              <a:t>in </a:t>
            </a:r>
            <a:r>
              <a:rPr lang="en-US" sz="2800" dirty="0"/>
              <a:t>Oracle</a:t>
            </a:r>
          </a:p>
          <a:p>
            <a:pPr>
              <a:lnSpc>
                <a:spcPct val="110000"/>
              </a:lnSpc>
            </a:pPr>
            <a:r>
              <a:rPr lang="en-US" sz="2800" dirty="0"/>
              <a:t>Examples</a:t>
            </a:r>
          </a:p>
          <a:p>
            <a:pPr>
              <a:lnSpc>
                <a:spcPct val="110000"/>
              </a:lnSpc>
            </a:pPr>
            <a:r>
              <a:rPr lang="en-US" sz="2800" dirty="0"/>
              <a:t>Tools</a:t>
            </a:r>
          </a:p>
          <a:p>
            <a:pPr>
              <a:lnSpc>
                <a:spcPct val="110000"/>
              </a:lnSpc>
            </a:pPr>
            <a:r>
              <a:rPr lang="en-US" sz="2800" dirty="0"/>
              <a:t>Conclusions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a:t>
            </a:fld>
            <a:endParaRPr lang="en-US" dirty="0"/>
          </a:p>
        </p:txBody>
      </p:sp>
    </p:spTree>
    <p:extLst>
      <p:ext uri="{BB962C8B-B14F-4D97-AF65-F5344CB8AC3E}">
        <p14:creationId xmlns:p14="http://schemas.microsoft.com/office/powerpoint/2010/main" val="3996623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 Latency - Snapshots</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30</a:t>
            </a:fld>
            <a:endParaRPr lang="en-U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1397" y="1094613"/>
            <a:ext cx="3489591" cy="2195873"/>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1397" y="3827393"/>
            <a:ext cx="3489591" cy="2095470"/>
          </a:xfrm>
          <a:prstGeom prst="rect">
            <a:avLst/>
          </a:prstGeom>
          <a:noFill/>
          <a:ln w="25400">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8348" y="1083405"/>
            <a:ext cx="3423332" cy="2207081"/>
          </a:xfrm>
          <a:prstGeom prst="rect">
            <a:avLst/>
          </a:prstGeom>
          <a:solidFill>
            <a:schemeClr val="accent4"/>
          </a:solidFill>
          <a:ln w="25400">
            <a:solidFill>
              <a:schemeClr val="accent2"/>
            </a:solidFill>
          </a:ln>
          <a:extLst/>
        </p:spPr>
      </p:pic>
      <p:pic>
        <p:nvPicPr>
          <p:cNvPr id="9" name="Picture 6" descr="http://4.bp.blogspot.com/-8SnRl-Rk-7g/T6eai6chSSI/AAAAAAAADY8/gEbeqDGlw4c/s400/ehm_slow_graph.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8348" y="3827392"/>
            <a:ext cx="3423332" cy="2095469"/>
          </a:xfrm>
          <a:prstGeom prst="rect">
            <a:avLst/>
          </a:prstGeom>
          <a:noFill/>
          <a:ln w="25400">
            <a:solidFill>
              <a:schemeClr val="accent4"/>
            </a:solidFill>
          </a:ln>
          <a:extLst>
            <a:ext uri="{909E8E84-426E-40DD-AFC4-6F175D3DCCD1}">
              <a14:hiddenFill xmlns:a14="http://schemas.microsoft.com/office/drawing/2010/main">
                <a:solidFill>
                  <a:srgbClr val="FFFFFF"/>
                </a:solidFill>
              </a14:hiddenFill>
            </a:ext>
          </a:extLst>
        </p:spPr>
      </p:pic>
      <p:pic>
        <p:nvPicPr>
          <p:cNvPr id="1027" name="Picture 3" descr="C:\mblaszcz private\PRESENTATIONS MAIN\aaa UKOUG 2013\free-camera-ic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05678" y="3343883"/>
            <a:ext cx="565192" cy="4036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mblaszcz private\PRESENTATIONS MAIN\aaa UKOUG 2013\free-camera-ic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77434" y="3342919"/>
            <a:ext cx="565192" cy="4036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mblaszcz private\PRESENTATIONS MAIN\aaa UKOUG 2013\pics\sa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1590" y="4244067"/>
            <a:ext cx="884464" cy="884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mblaszcz private\PRESENTATIONS MAIN\aaa UKOUG 2013\pics\smil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2209" y="4244067"/>
            <a:ext cx="884464"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3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500" fill="hold"/>
                                        <p:tgtEl>
                                          <p:spTgt spid="1027"/>
                                        </p:tgtEl>
                                        <p:attrNameLst>
                                          <p:attrName>ppt_w</p:attrName>
                                        </p:attrNameLst>
                                      </p:cBhvr>
                                      <p:tavLst>
                                        <p:tav tm="0">
                                          <p:val>
                                            <p:fltVal val="0"/>
                                          </p:val>
                                        </p:tav>
                                        <p:tav tm="100000">
                                          <p:val>
                                            <p:strVal val="#ppt_w"/>
                                          </p:val>
                                        </p:tav>
                                      </p:tavLst>
                                    </p:anim>
                                    <p:anim calcmode="lin" valueType="num">
                                      <p:cBhvr>
                                        <p:cTn id="35" dur="500" fill="hold"/>
                                        <p:tgtEl>
                                          <p:spTgt spid="1027"/>
                                        </p:tgtEl>
                                        <p:attrNameLst>
                                          <p:attrName>ppt_h</p:attrName>
                                        </p:attrNameLst>
                                      </p:cBhvr>
                                      <p:tavLst>
                                        <p:tav tm="0">
                                          <p:val>
                                            <p:fltVal val="0"/>
                                          </p:val>
                                        </p:tav>
                                        <p:tav tm="100000">
                                          <p:val>
                                            <p:strVal val="#ppt_h"/>
                                          </p:val>
                                        </p:tav>
                                      </p:tavLst>
                                    </p:anim>
                                    <p:animEffect transition="in" filter="fade">
                                      <p:cBhvr>
                                        <p:cTn id="36" dur="500"/>
                                        <p:tgtEl>
                                          <p:spTgt spid="1027"/>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p:cTn id="44" dur="500" fill="hold"/>
                                        <p:tgtEl>
                                          <p:spTgt spid="1026"/>
                                        </p:tgtEl>
                                        <p:attrNameLst>
                                          <p:attrName>ppt_w</p:attrName>
                                        </p:attrNameLst>
                                      </p:cBhvr>
                                      <p:tavLst>
                                        <p:tav tm="0">
                                          <p:val>
                                            <p:fltVal val="0"/>
                                          </p:val>
                                        </p:tav>
                                        <p:tav tm="100000">
                                          <p:val>
                                            <p:strVal val="#ppt_w"/>
                                          </p:val>
                                        </p:tav>
                                      </p:tavLst>
                                    </p:anim>
                                    <p:anim calcmode="lin" valueType="num">
                                      <p:cBhvr>
                                        <p:cTn id="45" dur="500" fill="hold"/>
                                        <p:tgtEl>
                                          <p:spTgt spid="1026"/>
                                        </p:tgtEl>
                                        <p:attrNameLst>
                                          <p:attrName>ppt_h</p:attrName>
                                        </p:attrNameLst>
                                      </p:cBhvr>
                                      <p:tavLst>
                                        <p:tav tm="0">
                                          <p:val>
                                            <p:fltVal val="0"/>
                                          </p:val>
                                        </p:tav>
                                        <p:tav tm="100000">
                                          <p:val>
                                            <p:strVal val="#ppt_h"/>
                                          </p:val>
                                        </p:tav>
                                      </p:tavLst>
                                    </p:anim>
                                    <p:animEffect transition="in" filter="fade">
                                      <p:cBhvr>
                                        <p:cTn id="4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a:t>
            </a:r>
            <a:r>
              <a:rPr lang="en-US" dirty="0"/>
              <a:t>Latency Data over Time</a:t>
            </a:r>
            <a:endParaRPr lang="en-GB" dirty="0"/>
          </a:p>
        </p:txBody>
      </p:sp>
      <p:sp>
        <p:nvSpPr>
          <p:cNvPr id="3" name="Content Placeholder 2"/>
          <p:cNvSpPr>
            <a:spLocks noGrp="1"/>
          </p:cNvSpPr>
          <p:nvPr>
            <p:ph idx="1"/>
          </p:nvPr>
        </p:nvSpPr>
        <p:spPr>
          <a:xfrm>
            <a:off x="162961" y="1176950"/>
            <a:ext cx="8827129" cy="4883784"/>
          </a:xfrm>
        </p:spPr>
        <p:txBody>
          <a:bodyPr/>
          <a:lstStyle/>
          <a:p>
            <a:pPr fontAlgn="auto">
              <a:spcAft>
                <a:spcPts val="0"/>
              </a:spcAft>
            </a:pPr>
            <a:r>
              <a:rPr lang="en-GB" dirty="0"/>
              <a:t>It’s a </a:t>
            </a:r>
            <a:r>
              <a:rPr lang="en-GB" dirty="0">
                <a:solidFill>
                  <a:srgbClr val="FF0000"/>
                </a:solidFill>
              </a:rPr>
              <a:t>three dimensional </a:t>
            </a:r>
            <a:r>
              <a:rPr lang="en-GB" dirty="0"/>
              <a:t>representation:</a:t>
            </a:r>
          </a:p>
          <a:p>
            <a:pPr lvl="1" fontAlgn="auto">
              <a:spcAft>
                <a:spcPts val="0"/>
              </a:spcAft>
            </a:pPr>
            <a:r>
              <a:rPr lang="en-GB" dirty="0"/>
              <a:t>Latency bucket, value, time</a:t>
            </a:r>
          </a:p>
          <a:p>
            <a:r>
              <a:rPr lang="en-GB" dirty="0">
                <a:solidFill>
                  <a:schemeClr val="tx2"/>
                </a:solidFill>
              </a:rPr>
              <a:t>This problem has been solved before</a:t>
            </a:r>
            <a:r>
              <a:rPr lang="en-GB" dirty="0" smtClean="0">
                <a:solidFill>
                  <a:schemeClr val="tx2"/>
                </a:solidFill>
              </a:rPr>
              <a:t>!</a:t>
            </a:r>
          </a:p>
          <a:p>
            <a:r>
              <a:rPr lang="en-US" dirty="0"/>
              <a:t>Heat Map representation</a:t>
            </a:r>
          </a:p>
          <a:p>
            <a:pPr lvl="1"/>
            <a:r>
              <a:rPr lang="en-US" dirty="0"/>
              <a:t>Used for example in Sun ZFS Storage 7000 Analytics</a:t>
            </a:r>
          </a:p>
          <a:p>
            <a:pPr lvl="1"/>
            <a:r>
              <a:rPr lang="en-US" dirty="0"/>
              <a:t>Reference: Brendan Gregg, Visualizing system latency, Communications of the ACM, July 2010</a:t>
            </a:r>
          </a:p>
          <a:p>
            <a:endParaRPr lang="en-GB" dirty="0">
              <a:solidFill>
                <a:schemeClr val="tx2"/>
              </a:solidFill>
            </a:endParaRPr>
          </a:p>
          <a:p>
            <a:endParaRPr lang="en-GB" dirty="0">
              <a:solidFill>
                <a:schemeClr val="tx2"/>
              </a:solidFill>
            </a:endParaRP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31</a:t>
            </a:fld>
            <a:endParaRPr lang="en-US" dirty="0"/>
          </a:p>
        </p:txBody>
      </p:sp>
    </p:spTree>
    <p:extLst>
      <p:ext uri="{BB962C8B-B14F-4D97-AF65-F5344CB8AC3E}">
        <p14:creationId xmlns:p14="http://schemas.microsoft.com/office/powerpoint/2010/main" val="3750403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Heat Maps</a:t>
            </a:r>
          </a:p>
        </p:txBody>
      </p:sp>
      <p:sp>
        <p:nvSpPr>
          <p:cNvPr id="3" name="Content Placeholder 2"/>
          <p:cNvSpPr>
            <a:spLocks noGrp="1"/>
          </p:cNvSpPr>
          <p:nvPr>
            <p:ph idx="1"/>
          </p:nvPr>
        </p:nvSpPr>
        <p:spPr>
          <a:xfrm>
            <a:off x="162961" y="1176950"/>
            <a:ext cx="8827129" cy="1982629"/>
          </a:xfrm>
        </p:spPr>
        <p:txBody>
          <a:bodyPr>
            <a:normAutofit fontScale="92500" lnSpcReduction="20000"/>
          </a:bodyPr>
          <a:lstStyle/>
          <a:p>
            <a:r>
              <a:rPr lang="en-US" dirty="0" smtClean="0"/>
              <a:t>By Definition</a:t>
            </a:r>
          </a:p>
          <a:p>
            <a:pPr lvl="1"/>
            <a:r>
              <a:rPr lang="en-US" i="1" dirty="0" smtClean="0"/>
              <a:t>graphical </a:t>
            </a:r>
            <a:r>
              <a:rPr lang="en-US" i="1" dirty="0"/>
              <a:t>representation of data where the individual values contained in a matrix are represented as </a:t>
            </a:r>
            <a:r>
              <a:rPr lang="en-US" i="1" dirty="0" err="1" smtClean="0"/>
              <a:t>colours</a:t>
            </a:r>
            <a:r>
              <a:rPr lang="en-US" i="1" dirty="0" smtClean="0"/>
              <a:t> </a:t>
            </a:r>
            <a:r>
              <a:rPr lang="en-US" i="1" dirty="0"/>
              <a:t>(</a:t>
            </a:r>
            <a:r>
              <a:rPr lang="en-US" i="1" dirty="0" err="1"/>
              <a:t>wikipedia</a:t>
            </a:r>
            <a:r>
              <a:rPr lang="en-US" i="1" dirty="0" smtClean="0"/>
              <a:t>)</a:t>
            </a:r>
          </a:p>
          <a:p>
            <a:r>
              <a:rPr lang="en-US" dirty="0" smtClean="0"/>
              <a:t>Examples:</a:t>
            </a:r>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32</a:t>
            </a:fld>
            <a:endParaRPr lang="en-US" dirty="0"/>
          </a:p>
        </p:txBody>
      </p:sp>
      <p:pic>
        <p:nvPicPr>
          <p:cNvPr id="7" name="Picture 2" descr="C:\mblaszcz private\PRESENTATIONS MAIN\aaa UKOUG 2013\heat map 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290" y="2373459"/>
            <a:ext cx="2772759" cy="3600839"/>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1026" name="Picture 2" descr="C:\mblaszcz private\PRESENTATIONS MAIN\aaa UKOUG 2013\Roon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912" y="3013126"/>
            <a:ext cx="4142037" cy="2973965"/>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mblaszcz private\PRESENTATIONS MAIN\aaa UKOUG 2013\working\pics latency\pictures\PyLatencyMap_frequency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6270"/>
            <a:ext cx="9135979" cy="3302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Latency Heat Maps - Frequency</a:t>
            </a:r>
          </a:p>
        </p:txBody>
      </p:sp>
      <p:sp>
        <p:nvSpPr>
          <p:cNvPr id="3" name="Content Placeholder 2"/>
          <p:cNvSpPr>
            <a:spLocks noGrp="1"/>
          </p:cNvSpPr>
          <p:nvPr>
            <p:ph idx="1"/>
          </p:nvPr>
        </p:nvSpPr>
        <p:spPr/>
        <p:txBody>
          <a:bodyPr/>
          <a:lstStyle/>
          <a:p>
            <a:r>
              <a:rPr lang="en-US" dirty="0"/>
              <a:t>X=time, Y=latency bucket </a:t>
            </a:r>
          </a:p>
          <a:p>
            <a:r>
              <a:rPr lang="en-US" dirty="0" err="1"/>
              <a:t>Colour</a:t>
            </a:r>
            <a:r>
              <a:rPr lang="en-US" dirty="0"/>
              <a:t>=events per second (e.g. IOPS)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33</a:t>
            </a:fld>
            <a:endParaRPr lang="en-US" dirty="0"/>
          </a:p>
        </p:txBody>
      </p:sp>
    </p:spTree>
    <p:extLst>
      <p:ext uri="{BB962C8B-B14F-4D97-AF65-F5344CB8AC3E}">
        <p14:creationId xmlns:p14="http://schemas.microsoft.com/office/powerpoint/2010/main" val="1796174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Latency Heat Maps - Frequency</a:t>
            </a:r>
          </a:p>
        </p:txBody>
      </p:sp>
      <p:sp>
        <p:nvSpPr>
          <p:cNvPr id="3" name="Content Placeholder 2"/>
          <p:cNvSpPr>
            <a:spLocks noGrp="1"/>
          </p:cNvSpPr>
          <p:nvPr>
            <p:ph idx="1"/>
          </p:nvPr>
        </p:nvSpPr>
        <p:spPr/>
        <p:txBody>
          <a:bodyPr/>
          <a:lstStyle/>
          <a:p>
            <a:r>
              <a:rPr lang="en-US" dirty="0">
                <a:solidFill>
                  <a:srgbClr val="FF0000"/>
                </a:solidFill>
              </a:rPr>
              <a:t>X=time</a:t>
            </a:r>
            <a:r>
              <a:rPr lang="en-US" dirty="0"/>
              <a:t>, Y=latency bucket </a:t>
            </a:r>
          </a:p>
          <a:p>
            <a:r>
              <a:rPr lang="en-US" dirty="0" err="1"/>
              <a:t>Colour</a:t>
            </a:r>
            <a:r>
              <a:rPr lang="en-US" dirty="0"/>
              <a:t>=events per second (e.g. IOPS)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34</a:t>
            </a:fld>
            <a:endParaRPr lang="en-US" dirty="0"/>
          </a:p>
        </p:txBody>
      </p:sp>
      <p:pic>
        <p:nvPicPr>
          <p:cNvPr id="10" name="Picture 2" descr="C:\mblaszcz private\PRESENTATIONS MAIN\aaa UKOUG 2013\working\pics latency\pictures\PyLatencyMap_frequency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6270"/>
            <a:ext cx="9135979" cy="3302484"/>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flipH="1">
            <a:off x="468923" y="5687154"/>
            <a:ext cx="7716452" cy="48700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vert="wordArtVert" rtlCol="0" anchor="ctr" anchorCtr="1"/>
          <a:lstStyle/>
          <a:p>
            <a:pPr algn="ctr"/>
            <a:r>
              <a:rPr lang="en-US" dirty="0" smtClean="0"/>
              <a:t>TIME</a:t>
            </a:r>
            <a:endParaRPr lang="en-GB" dirty="0"/>
          </a:p>
        </p:txBody>
      </p:sp>
    </p:spTree>
    <p:extLst>
      <p:ext uri="{BB962C8B-B14F-4D97-AF65-F5344CB8AC3E}">
        <p14:creationId xmlns:p14="http://schemas.microsoft.com/office/powerpoint/2010/main" val="2365489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mblaszcz private\PRESENTATIONS MAIN\aaa UKOUG 2013\working\pics latency\pictures\PyLatencyMap_frequency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6270"/>
            <a:ext cx="9135979" cy="3302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Latency Heat Maps - Frequency</a:t>
            </a:r>
          </a:p>
        </p:txBody>
      </p:sp>
      <p:sp>
        <p:nvSpPr>
          <p:cNvPr id="3" name="Content Placeholder 2"/>
          <p:cNvSpPr>
            <a:spLocks noGrp="1"/>
          </p:cNvSpPr>
          <p:nvPr>
            <p:ph idx="1"/>
          </p:nvPr>
        </p:nvSpPr>
        <p:spPr/>
        <p:txBody>
          <a:bodyPr/>
          <a:lstStyle/>
          <a:p>
            <a:r>
              <a:rPr lang="en-US" dirty="0"/>
              <a:t>X=time, </a:t>
            </a:r>
            <a:r>
              <a:rPr lang="en-US" dirty="0">
                <a:solidFill>
                  <a:srgbClr val="FF0000"/>
                </a:solidFill>
              </a:rPr>
              <a:t>Y=latency bucket </a:t>
            </a:r>
          </a:p>
          <a:p>
            <a:r>
              <a:rPr lang="en-US" dirty="0" err="1"/>
              <a:t>Colour</a:t>
            </a:r>
            <a:r>
              <a:rPr lang="en-US" dirty="0"/>
              <a:t>=events per second (e.g. IOPS)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35</a:t>
            </a:fld>
            <a:endParaRPr lang="en-US" dirty="0"/>
          </a:p>
        </p:txBody>
      </p:sp>
      <p:sp>
        <p:nvSpPr>
          <p:cNvPr id="9" name="Rectangle 8"/>
          <p:cNvSpPr/>
          <p:nvPr/>
        </p:nvSpPr>
        <p:spPr>
          <a:xfrm>
            <a:off x="7815" y="2436270"/>
            <a:ext cx="1135832" cy="295479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5489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mblaszcz private\PRESENTATIONS MAIN\aaa UKOUG 2013\working\pics latency\pictures\PyLatencyMap_frequency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6270"/>
            <a:ext cx="9135979" cy="3302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Latency Heat Maps - Frequency</a:t>
            </a:r>
          </a:p>
        </p:txBody>
      </p:sp>
      <p:sp>
        <p:nvSpPr>
          <p:cNvPr id="3" name="Content Placeholder 2"/>
          <p:cNvSpPr>
            <a:spLocks noGrp="1"/>
          </p:cNvSpPr>
          <p:nvPr>
            <p:ph idx="1"/>
          </p:nvPr>
        </p:nvSpPr>
        <p:spPr/>
        <p:txBody>
          <a:bodyPr/>
          <a:lstStyle/>
          <a:p>
            <a:r>
              <a:rPr lang="en-US" dirty="0"/>
              <a:t>X=time, </a:t>
            </a:r>
            <a:r>
              <a:rPr lang="en-US" dirty="0">
                <a:solidFill>
                  <a:schemeClr val="tx2"/>
                </a:solidFill>
              </a:rPr>
              <a:t>Y=latency bucket </a:t>
            </a:r>
          </a:p>
          <a:p>
            <a:r>
              <a:rPr lang="en-US" dirty="0" err="1">
                <a:solidFill>
                  <a:srgbClr val="FF0000"/>
                </a:solidFill>
              </a:rPr>
              <a:t>Colour</a:t>
            </a:r>
            <a:r>
              <a:rPr lang="en-US" dirty="0">
                <a:solidFill>
                  <a:srgbClr val="FF0000"/>
                </a:solidFill>
              </a:rPr>
              <a:t>=events per second (e.g. IOPS)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36</a:t>
            </a:fld>
            <a:endParaRPr lang="en-US" dirty="0"/>
          </a:p>
        </p:txBody>
      </p:sp>
      <p:sp>
        <p:nvSpPr>
          <p:cNvPr id="9" name="Rectangle 8"/>
          <p:cNvSpPr/>
          <p:nvPr/>
        </p:nvSpPr>
        <p:spPr>
          <a:xfrm>
            <a:off x="8156438" y="2445123"/>
            <a:ext cx="958624" cy="228222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4657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mblaszcz private\PRESENTATIONS MAIN\aaa UKOUG 2013\working\pics latency\pictures\PyLatencyMap_frequency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6270"/>
            <a:ext cx="9135979" cy="3302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Latency Heat Maps - Frequency</a:t>
            </a:r>
          </a:p>
        </p:txBody>
      </p:sp>
      <p:sp>
        <p:nvSpPr>
          <p:cNvPr id="3" name="Content Placeholder 2"/>
          <p:cNvSpPr>
            <a:spLocks noGrp="1"/>
          </p:cNvSpPr>
          <p:nvPr>
            <p:ph idx="1"/>
          </p:nvPr>
        </p:nvSpPr>
        <p:spPr/>
        <p:txBody>
          <a:bodyPr/>
          <a:lstStyle/>
          <a:p>
            <a:r>
              <a:rPr lang="en-US" dirty="0"/>
              <a:t>X=time, </a:t>
            </a:r>
            <a:r>
              <a:rPr lang="en-US" dirty="0">
                <a:solidFill>
                  <a:schemeClr val="tx2"/>
                </a:solidFill>
              </a:rPr>
              <a:t>Y=latency bucket </a:t>
            </a:r>
          </a:p>
          <a:p>
            <a:r>
              <a:rPr lang="en-US" dirty="0" err="1">
                <a:solidFill>
                  <a:srgbClr val="FF0000"/>
                </a:solidFill>
              </a:rPr>
              <a:t>Colour</a:t>
            </a:r>
            <a:r>
              <a:rPr lang="en-US" dirty="0">
                <a:solidFill>
                  <a:srgbClr val="FF0000"/>
                </a:solidFill>
              </a:rPr>
              <a:t>=events per second (e.g. IOPS)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37</a:t>
            </a:fld>
            <a:endParaRPr lang="en-US" dirty="0"/>
          </a:p>
        </p:txBody>
      </p:sp>
      <p:sp>
        <p:nvSpPr>
          <p:cNvPr id="7" name="Rectangle 6"/>
          <p:cNvSpPr/>
          <p:nvPr/>
        </p:nvSpPr>
        <p:spPr>
          <a:xfrm>
            <a:off x="6947877" y="2445121"/>
            <a:ext cx="1192930" cy="3293633"/>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3714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Metric of Interest </a:t>
            </a:r>
            <a:endParaRPr lang="en-GB" dirty="0"/>
          </a:p>
        </p:txBody>
      </p:sp>
      <p:sp>
        <p:nvSpPr>
          <p:cNvPr id="3" name="Content Placeholder 2"/>
          <p:cNvSpPr>
            <a:spLocks noGrp="1"/>
          </p:cNvSpPr>
          <p:nvPr>
            <p:ph idx="1"/>
          </p:nvPr>
        </p:nvSpPr>
        <p:spPr/>
        <p:txBody>
          <a:bodyPr/>
          <a:lstStyle/>
          <a:p>
            <a:r>
              <a:rPr lang="en-US" dirty="0" smtClean="0"/>
              <a:t>How much </a:t>
            </a:r>
            <a:r>
              <a:rPr lang="en-US" dirty="0" smtClean="0">
                <a:solidFill>
                  <a:srgbClr val="FF0000"/>
                </a:solidFill>
              </a:rPr>
              <a:t>time do we wait in a given bucket</a:t>
            </a:r>
            <a:r>
              <a:rPr lang="en-US" dirty="0" smtClean="0"/>
              <a:t>?</a:t>
            </a:r>
          </a:p>
          <a:p>
            <a:pPr lvl="1"/>
            <a:r>
              <a:rPr lang="en-US" dirty="0" smtClean="0"/>
              <a:t>Not directly available in </a:t>
            </a:r>
            <a:r>
              <a:rPr lang="en-US" dirty="0" err="1" smtClean="0"/>
              <a:t>v$event_histogram</a:t>
            </a:r>
            <a:endParaRPr lang="en-US" dirty="0" smtClean="0"/>
          </a:p>
          <a:p>
            <a:r>
              <a:rPr lang="en-US" dirty="0" smtClean="0"/>
              <a:t>How to estimate it?</a:t>
            </a:r>
            <a:r>
              <a:rPr lang="en-GB" dirty="0"/>
              <a:t> </a:t>
            </a:r>
            <a:r>
              <a:rPr lang="en-GB" dirty="0" smtClean="0"/>
              <a:t>Example:</a:t>
            </a:r>
          </a:p>
          <a:p>
            <a:pPr lvl="1"/>
            <a:r>
              <a:rPr lang="en-GB" dirty="0" smtClean="0"/>
              <a:t>100 waits in the bucket 8ms means</a:t>
            </a:r>
          </a:p>
          <a:p>
            <a:pPr lvl="1"/>
            <a:r>
              <a:rPr lang="en-GB" dirty="0" smtClean="0"/>
              <a:t>Wait time between 100*4 </a:t>
            </a:r>
            <a:r>
              <a:rPr lang="en-GB" dirty="0" err="1" smtClean="0"/>
              <a:t>ms</a:t>
            </a:r>
            <a:r>
              <a:rPr lang="en-GB" dirty="0" smtClean="0"/>
              <a:t> and 100*8 </a:t>
            </a:r>
            <a:r>
              <a:rPr lang="en-GB" dirty="0" err="1" smtClean="0"/>
              <a:t>ms</a:t>
            </a:r>
            <a:endParaRPr lang="en-GB" dirty="0" smtClean="0"/>
          </a:p>
          <a:p>
            <a:pPr lvl="1"/>
            <a:r>
              <a:rPr lang="en-GB" dirty="0" smtClean="0"/>
              <a:t>Approximate: 100 * 6 </a:t>
            </a:r>
            <a:r>
              <a:rPr lang="en-GB" dirty="0" err="1" smtClean="0"/>
              <a:t>ms</a:t>
            </a:r>
            <a:r>
              <a:rPr lang="en-GB" dirty="0" smtClean="0"/>
              <a:t> [that is 100 * ¾ * 8 </a:t>
            </a:r>
            <a:r>
              <a:rPr lang="en-GB" dirty="0" err="1" smtClean="0"/>
              <a:t>ms</a:t>
            </a:r>
            <a:r>
              <a:rPr lang="en-GB" dirty="0" smtClean="0"/>
              <a:t>]</a:t>
            </a:r>
          </a:p>
          <a:p>
            <a:endParaRPr lang="en-GB" dirty="0" smtClean="0"/>
          </a:p>
          <a:p>
            <a:r>
              <a:rPr lang="en-GB" dirty="0" smtClean="0"/>
              <a:t>Definition: </a:t>
            </a:r>
          </a:p>
          <a:p>
            <a:pPr lvl="1"/>
            <a:r>
              <a:rPr lang="en-GB" dirty="0" smtClean="0">
                <a:solidFill>
                  <a:srgbClr val="FF0000"/>
                </a:solidFill>
              </a:rPr>
              <a:t>Intensity = 0.75 * </a:t>
            </a:r>
            <a:r>
              <a:rPr lang="en-GB" dirty="0" err="1" smtClean="0">
                <a:solidFill>
                  <a:srgbClr val="FF0000"/>
                </a:solidFill>
              </a:rPr>
              <a:t>bucket_value</a:t>
            </a:r>
            <a:r>
              <a:rPr lang="en-GB" dirty="0" smtClean="0">
                <a:solidFill>
                  <a:srgbClr val="FF0000"/>
                </a:solidFill>
              </a:rPr>
              <a:t> * </a:t>
            </a:r>
            <a:r>
              <a:rPr lang="en-GB" dirty="0" err="1" smtClean="0">
                <a:solidFill>
                  <a:srgbClr val="FF0000"/>
                </a:solidFill>
              </a:rPr>
              <a:t>frequency_count</a:t>
            </a:r>
            <a:endParaRPr lang="en-US" dirty="0" smtClean="0">
              <a:solidFill>
                <a:srgbClr val="FF0000"/>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38</a:t>
            </a:fld>
            <a:endParaRPr lang="en-US" dirty="0"/>
          </a:p>
        </p:txBody>
      </p:sp>
    </p:spTree>
    <p:extLst>
      <p:ext uri="{BB962C8B-B14F-4D97-AF65-F5344CB8AC3E}">
        <p14:creationId xmlns:p14="http://schemas.microsoft.com/office/powerpoint/2010/main" val="2171345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Latency Heat Maps - Intensity</a:t>
            </a:r>
            <a:endParaRPr lang="en-GB" dirty="0"/>
          </a:p>
        </p:txBody>
      </p:sp>
      <p:sp>
        <p:nvSpPr>
          <p:cNvPr id="3" name="Content Placeholder 2"/>
          <p:cNvSpPr>
            <a:spLocks noGrp="1"/>
          </p:cNvSpPr>
          <p:nvPr>
            <p:ph idx="1"/>
          </p:nvPr>
        </p:nvSpPr>
        <p:spPr/>
        <p:txBody>
          <a:bodyPr/>
          <a:lstStyle/>
          <a:p>
            <a:r>
              <a:rPr lang="en-US" dirty="0"/>
              <a:t>X=time, Y=latency bucket </a:t>
            </a:r>
          </a:p>
          <a:p>
            <a:r>
              <a:rPr lang="en-US" dirty="0" err="1" smtClean="0"/>
              <a:t>Colour</a:t>
            </a:r>
            <a:r>
              <a:rPr lang="en-US" dirty="0" smtClean="0"/>
              <a:t>= </a:t>
            </a:r>
            <a:r>
              <a:rPr lang="en-US" dirty="0" err="1" smtClean="0">
                <a:solidFill>
                  <a:srgbClr val="FF0000"/>
                </a:solidFill>
              </a:rPr>
              <a:t>intesity</a:t>
            </a:r>
            <a:r>
              <a:rPr lang="en-US" dirty="0" smtClean="0">
                <a:solidFill>
                  <a:srgbClr val="FF0000"/>
                </a:solidFill>
              </a:rPr>
              <a:t> </a:t>
            </a:r>
            <a:r>
              <a:rPr lang="en-US" dirty="0" smtClean="0"/>
              <a:t>[time waited per bucket]</a:t>
            </a:r>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 y="2428454"/>
            <a:ext cx="9144000" cy="3325127"/>
          </a:xfrm>
          <a:prstGeom prst="rect">
            <a:avLst/>
          </a:prstGeom>
        </p:spPr>
      </p:pic>
    </p:spTree>
    <p:extLst>
      <p:ext uri="{BB962C8B-B14F-4D97-AF65-F5344CB8AC3E}">
        <p14:creationId xmlns:p14="http://schemas.microsoft.com/office/powerpoint/2010/main" val="377991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idx="1"/>
          </p:nvPr>
        </p:nvSpPr>
        <p:spPr>
          <a:xfrm>
            <a:off x="0" y="1566229"/>
            <a:ext cx="6746658" cy="3809558"/>
          </a:xfrm>
        </p:spPr>
        <p:txBody>
          <a:bodyPr>
            <a:normAutofit/>
          </a:bodyPr>
          <a:lstStyle/>
          <a:p>
            <a:pPr>
              <a:lnSpc>
                <a:spcPct val="110000"/>
              </a:lnSpc>
            </a:pPr>
            <a:r>
              <a:rPr lang="en-US" sz="2800" dirty="0"/>
              <a:t>CERN and Oracle</a:t>
            </a:r>
          </a:p>
          <a:p>
            <a:pPr>
              <a:lnSpc>
                <a:spcPct val="110000"/>
              </a:lnSpc>
            </a:pPr>
            <a:r>
              <a:rPr lang="en-US" sz="2800" dirty="0">
                <a:solidFill>
                  <a:schemeClr val="accent2"/>
                </a:solidFill>
              </a:rPr>
              <a:t>Latency: what is the problem we are trying to solve</a:t>
            </a:r>
          </a:p>
          <a:p>
            <a:pPr>
              <a:lnSpc>
                <a:spcPct val="110000"/>
              </a:lnSpc>
            </a:pPr>
            <a:r>
              <a:rPr lang="en-US" sz="2800" dirty="0">
                <a:solidFill>
                  <a:schemeClr val="accent2"/>
                </a:solidFill>
              </a:rPr>
              <a:t>Storage latency </a:t>
            </a:r>
            <a:r>
              <a:rPr lang="en-US" sz="2800" dirty="0" smtClean="0">
                <a:solidFill>
                  <a:schemeClr val="accent2"/>
                </a:solidFill>
              </a:rPr>
              <a:t>in </a:t>
            </a:r>
            <a:r>
              <a:rPr lang="en-US" sz="2800" dirty="0">
                <a:solidFill>
                  <a:schemeClr val="accent2"/>
                </a:solidFill>
              </a:rPr>
              <a:t>Oracle</a:t>
            </a:r>
          </a:p>
          <a:p>
            <a:pPr>
              <a:lnSpc>
                <a:spcPct val="110000"/>
              </a:lnSpc>
            </a:pPr>
            <a:r>
              <a:rPr lang="en-US" sz="2800" dirty="0">
                <a:solidFill>
                  <a:schemeClr val="accent2"/>
                </a:solidFill>
              </a:rPr>
              <a:t>Examples</a:t>
            </a:r>
          </a:p>
          <a:p>
            <a:pPr>
              <a:lnSpc>
                <a:spcPct val="110000"/>
              </a:lnSpc>
            </a:pPr>
            <a:r>
              <a:rPr lang="en-US" sz="2800" dirty="0">
                <a:solidFill>
                  <a:schemeClr val="accent2"/>
                </a:solidFill>
              </a:rPr>
              <a:t>Tools</a:t>
            </a:r>
          </a:p>
          <a:p>
            <a:pPr>
              <a:lnSpc>
                <a:spcPct val="110000"/>
              </a:lnSpc>
            </a:pPr>
            <a:r>
              <a:rPr lang="en-US" sz="2800" dirty="0">
                <a:solidFill>
                  <a:schemeClr val="accent2"/>
                </a:solidFill>
              </a:rPr>
              <a:t>Conclusions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a:t>
            </a:fld>
            <a:endParaRPr lang="en-US" dirty="0"/>
          </a:p>
        </p:txBody>
      </p:sp>
    </p:spTree>
    <p:extLst>
      <p:ext uri="{BB962C8B-B14F-4D97-AF65-F5344CB8AC3E}">
        <p14:creationId xmlns:p14="http://schemas.microsoft.com/office/powerpoint/2010/main" val="3091186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idx="1"/>
          </p:nvPr>
        </p:nvSpPr>
        <p:spPr>
          <a:xfrm>
            <a:off x="0" y="1566229"/>
            <a:ext cx="6746658" cy="3809558"/>
          </a:xfrm>
        </p:spPr>
        <p:txBody>
          <a:bodyPr>
            <a:normAutofit/>
          </a:bodyPr>
          <a:lstStyle/>
          <a:p>
            <a:pPr>
              <a:lnSpc>
                <a:spcPct val="110000"/>
              </a:lnSpc>
            </a:pPr>
            <a:r>
              <a:rPr lang="en-US" sz="2800" dirty="0" smtClean="0">
                <a:solidFill>
                  <a:schemeClr val="accent2"/>
                </a:solidFill>
              </a:rPr>
              <a:t>CERN </a:t>
            </a:r>
            <a:r>
              <a:rPr lang="en-US" sz="2800" dirty="0">
                <a:solidFill>
                  <a:schemeClr val="accent2"/>
                </a:solidFill>
              </a:rPr>
              <a:t>and </a:t>
            </a:r>
            <a:r>
              <a:rPr lang="en-US" sz="2800" dirty="0" smtClean="0">
                <a:solidFill>
                  <a:schemeClr val="accent2"/>
                </a:solidFill>
              </a:rPr>
              <a:t>Oracle</a:t>
            </a:r>
            <a:endParaRPr lang="en-US" sz="2800" dirty="0">
              <a:solidFill>
                <a:schemeClr val="accent2"/>
              </a:solidFill>
            </a:endParaRPr>
          </a:p>
          <a:p>
            <a:pPr>
              <a:lnSpc>
                <a:spcPct val="110000"/>
              </a:lnSpc>
            </a:pPr>
            <a:r>
              <a:rPr lang="en-US" sz="2800" dirty="0">
                <a:solidFill>
                  <a:schemeClr val="accent2"/>
                </a:solidFill>
              </a:rPr>
              <a:t>Latency: what is the problem we are trying to solve</a:t>
            </a:r>
          </a:p>
          <a:p>
            <a:pPr>
              <a:lnSpc>
                <a:spcPct val="110000"/>
              </a:lnSpc>
            </a:pPr>
            <a:r>
              <a:rPr lang="en-US" sz="2800" dirty="0" smtClean="0">
                <a:solidFill>
                  <a:schemeClr val="accent2"/>
                </a:solidFill>
              </a:rPr>
              <a:t>Storage latency in </a:t>
            </a:r>
            <a:r>
              <a:rPr lang="en-US" sz="2800" dirty="0">
                <a:solidFill>
                  <a:schemeClr val="accent2"/>
                </a:solidFill>
              </a:rPr>
              <a:t>Oracle</a:t>
            </a:r>
          </a:p>
          <a:p>
            <a:pPr>
              <a:lnSpc>
                <a:spcPct val="110000"/>
              </a:lnSpc>
            </a:pPr>
            <a:r>
              <a:rPr lang="en-US" sz="2800" dirty="0"/>
              <a:t>Examples</a:t>
            </a:r>
          </a:p>
          <a:p>
            <a:pPr>
              <a:lnSpc>
                <a:spcPct val="110000"/>
              </a:lnSpc>
            </a:pPr>
            <a:r>
              <a:rPr lang="en-US" sz="2800" dirty="0">
                <a:solidFill>
                  <a:schemeClr val="accent2"/>
                </a:solidFill>
              </a:rPr>
              <a:t>Tools</a:t>
            </a:r>
          </a:p>
          <a:p>
            <a:pPr>
              <a:lnSpc>
                <a:spcPct val="110000"/>
              </a:lnSpc>
            </a:pPr>
            <a:r>
              <a:rPr lang="en-US" sz="2800" dirty="0">
                <a:solidFill>
                  <a:schemeClr val="accent2"/>
                </a:solidFill>
              </a:rPr>
              <a:t>Conclusions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40</a:t>
            </a:fld>
            <a:endParaRPr lang="en-US" dirty="0"/>
          </a:p>
        </p:txBody>
      </p:sp>
    </p:spTree>
    <p:extLst>
      <p:ext uri="{BB962C8B-B14F-4D97-AF65-F5344CB8AC3E}">
        <p14:creationId xmlns:p14="http://schemas.microsoft.com/office/powerpoint/2010/main" val="1949193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Stress </a:t>
            </a:r>
            <a:r>
              <a:rPr lang="en-GB" dirty="0" smtClean="0"/>
              <a:t>Testing</a:t>
            </a:r>
            <a:endParaRPr lang="en-GB" dirty="0"/>
          </a:p>
        </p:txBody>
      </p:sp>
      <p:sp>
        <p:nvSpPr>
          <p:cNvPr id="3" name="Content Placeholder 2"/>
          <p:cNvSpPr>
            <a:spLocks noGrp="1"/>
          </p:cNvSpPr>
          <p:nvPr>
            <p:ph idx="1"/>
          </p:nvPr>
        </p:nvSpPr>
        <p:spPr>
          <a:xfrm>
            <a:off x="162961" y="1176950"/>
            <a:ext cx="8981039" cy="4888872"/>
          </a:xfrm>
        </p:spPr>
        <p:txBody>
          <a:bodyPr/>
          <a:lstStyle/>
          <a:p>
            <a:r>
              <a:rPr lang="en-US" dirty="0" smtClean="0"/>
              <a:t>Scenarios</a:t>
            </a:r>
          </a:p>
          <a:p>
            <a:pPr lvl="1"/>
            <a:r>
              <a:rPr lang="en-US" dirty="0" smtClean="0"/>
              <a:t>Investigate HW </a:t>
            </a:r>
            <a:r>
              <a:rPr lang="en-US" dirty="0" smtClean="0">
                <a:solidFill>
                  <a:srgbClr val="FF0000"/>
                </a:solidFill>
              </a:rPr>
              <a:t>performance </a:t>
            </a:r>
          </a:p>
          <a:p>
            <a:pPr lvl="1"/>
            <a:r>
              <a:rPr lang="en-US" dirty="0" smtClean="0"/>
              <a:t>Compare different systems </a:t>
            </a:r>
          </a:p>
          <a:p>
            <a:pPr lvl="1"/>
            <a:r>
              <a:rPr lang="en-US" dirty="0" smtClean="0"/>
              <a:t>Example: compare current storage with a new system</a:t>
            </a:r>
          </a:p>
          <a:p>
            <a:r>
              <a:rPr lang="en-US" dirty="0" smtClean="0"/>
              <a:t>It’s hard:</a:t>
            </a:r>
          </a:p>
          <a:p>
            <a:pPr lvl="1"/>
            <a:r>
              <a:rPr lang="en-US" dirty="0" smtClean="0"/>
              <a:t>Choose test </a:t>
            </a:r>
            <a:r>
              <a:rPr lang="en-US" dirty="0" smtClean="0">
                <a:solidFill>
                  <a:srgbClr val="FF0000"/>
                </a:solidFill>
              </a:rPr>
              <a:t>workloads</a:t>
            </a:r>
            <a:r>
              <a:rPr lang="en-US" dirty="0" smtClean="0"/>
              <a:t> that make sense </a:t>
            </a:r>
          </a:p>
          <a:p>
            <a:pPr lvl="1"/>
            <a:r>
              <a:rPr lang="en-US" dirty="0" smtClean="0"/>
              <a:t>Understand effects of </a:t>
            </a:r>
            <a:r>
              <a:rPr lang="en-US" dirty="0" smtClean="0">
                <a:solidFill>
                  <a:srgbClr val="FF0000"/>
                </a:solidFill>
              </a:rPr>
              <a:t>caching</a:t>
            </a:r>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41</a:t>
            </a:fld>
            <a:endParaRPr lang="en-US" dirty="0"/>
          </a:p>
        </p:txBody>
      </p:sp>
    </p:spTree>
    <p:extLst>
      <p:ext uri="{BB962C8B-B14F-4D97-AF65-F5344CB8AC3E}">
        <p14:creationId xmlns:p14="http://schemas.microsoft.com/office/powerpoint/2010/main" val="2096237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SLOB 2</a:t>
            </a:r>
            <a:endParaRPr lang="en-GB" dirty="0"/>
          </a:p>
        </p:txBody>
      </p:sp>
      <p:sp>
        <p:nvSpPr>
          <p:cNvPr id="3" name="Content Placeholder 2"/>
          <p:cNvSpPr>
            <a:spLocks noGrp="1"/>
          </p:cNvSpPr>
          <p:nvPr>
            <p:ph idx="1"/>
          </p:nvPr>
        </p:nvSpPr>
        <p:spPr/>
        <p:txBody>
          <a:bodyPr/>
          <a:lstStyle/>
          <a:p>
            <a:r>
              <a:rPr lang="en-US" dirty="0" smtClean="0"/>
              <a:t>An Oracle-based stress testing tool</a:t>
            </a:r>
          </a:p>
          <a:p>
            <a:pPr lvl="1"/>
            <a:r>
              <a:rPr lang="en-US" dirty="0" smtClean="0"/>
              <a:t>Search: “SLOB 2 by Kevin </a:t>
            </a:r>
            <a:r>
              <a:rPr lang="en-US" dirty="0" err="1" smtClean="0"/>
              <a:t>Closson</a:t>
            </a:r>
            <a:r>
              <a:rPr lang="en-US" dirty="0" smtClean="0"/>
              <a:t>”</a:t>
            </a:r>
          </a:p>
          <a:p>
            <a:r>
              <a:rPr lang="en-US" dirty="0" smtClean="0"/>
              <a:t>Great tool generate </a:t>
            </a:r>
            <a:r>
              <a:rPr lang="en-US" dirty="0" smtClean="0">
                <a:solidFill>
                  <a:srgbClr val="FF0000"/>
                </a:solidFill>
              </a:rPr>
              <a:t>lots of random IO</a:t>
            </a:r>
          </a:p>
          <a:p>
            <a:pPr lvl="1"/>
            <a:r>
              <a:rPr lang="en-US" dirty="0" smtClean="0"/>
              <a:t>Directly from Oracle processes</a:t>
            </a:r>
          </a:p>
          <a:p>
            <a:pPr lvl="1"/>
            <a:r>
              <a:rPr lang="en-US" dirty="0" smtClean="0"/>
              <a:t>Physical reads from storage</a:t>
            </a:r>
          </a:p>
          <a:p>
            <a:pPr lvl="2"/>
            <a:r>
              <a:rPr lang="en-US" dirty="0" smtClean="0"/>
              <a:t>Become Oracle’s wait events for </a:t>
            </a:r>
            <a:r>
              <a:rPr lang="en-US" dirty="0" err="1" smtClean="0"/>
              <a:t>db</a:t>
            </a:r>
            <a:r>
              <a:rPr lang="en-US" dirty="0" smtClean="0"/>
              <a:t> file sequential read</a:t>
            </a:r>
          </a:p>
          <a:p>
            <a:r>
              <a:rPr lang="en-US" dirty="0" smtClean="0">
                <a:solidFill>
                  <a:srgbClr val="FF0000"/>
                </a:solidFill>
              </a:rPr>
              <a:t>Size</a:t>
            </a:r>
            <a:r>
              <a:rPr lang="en-US" dirty="0" smtClean="0"/>
              <a:t> </a:t>
            </a:r>
            <a:r>
              <a:rPr lang="en-US" dirty="0" smtClean="0">
                <a:solidFill>
                  <a:srgbClr val="FF0000"/>
                </a:solidFill>
              </a:rPr>
              <a:t>of test data </a:t>
            </a:r>
            <a:r>
              <a:rPr lang="en-US" dirty="0" smtClean="0"/>
              <a:t>is configurable</a:t>
            </a:r>
          </a:p>
          <a:p>
            <a:r>
              <a:rPr lang="en-US" dirty="0" smtClean="0">
                <a:solidFill>
                  <a:srgbClr val="FF0000"/>
                </a:solidFill>
              </a:rPr>
              <a:t>Concurrency</a:t>
            </a:r>
            <a:r>
              <a:rPr lang="en-US" dirty="0" smtClean="0"/>
              <a:t> is configurable</a:t>
            </a:r>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42</a:t>
            </a:fld>
            <a:endParaRPr lang="en-US" dirty="0"/>
          </a:p>
        </p:txBody>
      </p:sp>
    </p:spTree>
    <p:extLst>
      <p:ext uri="{BB962C8B-B14F-4D97-AF65-F5344CB8AC3E}">
        <p14:creationId xmlns:p14="http://schemas.microsoft.com/office/powerpoint/2010/main" val="4178531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“Too Good To Be True”</a:t>
            </a:r>
            <a:endParaRPr lang="en-GB" dirty="0"/>
          </a:p>
        </p:txBody>
      </p:sp>
      <p:sp>
        <p:nvSpPr>
          <p:cNvPr id="3" name="Content Placeholder 2"/>
          <p:cNvSpPr>
            <a:spLocks noGrp="1"/>
          </p:cNvSpPr>
          <p:nvPr>
            <p:ph idx="1"/>
          </p:nvPr>
        </p:nvSpPr>
        <p:spPr>
          <a:xfrm>
            <a:off x="106814" y="5528032"/>
            <a:ext cx="8908151" cy="528886"/>
          </a:xfrm>
        </p:spPr>
        <p:txBody>
          <a:bodyPr>
            <a:normAutofit/>
          </a:bodyPr>
          <a:lstStyle/>
          <a:p>
            <a:r>
              <a:rPr lang="en-US" sz="2500" dirty="0" smtClean="0">
                <a:solidFill>
                  <a:srgbClr val="FF0000"/>
                </a:solidFill>
              </a:rPr>
              <a:t>Lesson learned</a:t>
            </a:r>
            <a:r>
              <a:rPr lang="en-US" sz="2500" dirty="0" smtClean="0"/>
              <a:t>: test data size was too small</a:t>
            </a:r>
            <a:endParaRPr lang="en-US" sz="25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43</a:t>
            </a:fld>
            <a:endParaRPr lang="en-US" dirty="0"/>
          </a:p>
        </p:txBody>
      </p:sp>
      <p:sp>
        <p:nvSpPr>
          <p:cNvPr id="6" name="Content Placeholder 2"/>
          <p:cNvSpPr txBox="1">
            <a:spLocks/>
          </p:cNvSpPr>
          <p:nvPr/>
        </p:nvSpPr>
        <p:spPr>
          <a:xfrm>
            <a:off x="13034" y="1397676"/>
            <a:ext cx="3574151" cy="4190338"/>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2300" dirty="0" smtClean="0">
                <a:solidFill>
                  <a:srgbClr val="FF0000"/>
                </a:solidFill>
              </a:rPr>
              <a:t>23 SAS disks </a:t>
            </a:r>
            <a:r>
              <a:rPr lang="en-US" sz="2300" dirty="0" smtClean="0"/>
              <a:t>delivering </a:t>
            </a:r>
            <a:r>
              <a:rPr lang="en-US" sz="2300" dirty="0"/>
              <a:t>20K IOPS</a:t>
            </a:r>
            <a:r>
              <a:rPr lang="en-US" sz="2300" dirty="0" smtClean="0"/>
              <a:t>?</a:t>
            </a:r>
          </a:p>
          <a:p>
            <a:endParaRPr lang="en-US" sz="2300" dirty="0"/>
          </a:p>
          <a:p>
            <a:r>
              <a:rPr lang="en-US" sz="2300" dirty="0" smtClean="0"/>
              <a:t>It doesn’t make sense</a:t>
            </a:r>
          </a:p>
          <a:p>
            <a:endParaRPr lang="en-US" sz="2300" dirty="0" smtClean="0"/>
          </a:p>
          <a:p>
            <a:r>
              <a:rPr lang="en-US" sz="2300" dirty="0" smtClean="0">
                <a:solidFill>
                  <a:srgbClr val="FF0000"/>
                </a:solidFill>
              </a:rPr>
              <a:t>Latency</a:t>
            </a:r>
            <a:r>
              <a:rPr lang="en-US" sz="2300" dirty="0" smtClean="0"/>
              <a:t> is the clue</a:t>
            </a:r>
          </a:p>
          <a:p>
            <a:endParaRPr lang="en-US" sz="2300" dirty="0" smtClean="0"/>
          </a:p>
          <a:p>
            <a:r>
              <a:rPr lang="en-US" sz="2300" dirty="0" smtClean="0"/>
              <a:t>Reads served by </a:t>
            </a:r>
            <a:r>
              <a:rPr lang="en-US" sz="2300" dirty="0"/>
              <a:t>controller cache</a:t>
            </a:r>
            <a:r>
              <a:rPr lang="en-US" sz="2300" dirty="0" smtClean="0"/>
              <a:t>!</a:t>
            </a:r>
          </a:p>
          <a:p>
            <a:endParaRPr lang="en-US" dirty="0" smtClean="0"/>
          </a:p>
          <a:p>
            <a:endParaRPr lang="en-US" dirty="0" smtClean="0"/>
          </a:p>
          <a:p>
            <a:endParaRPr lang="en-GB" dirty="0"/>
          </a:p>
        </p:txBody>
      </p:sp>
      <p:pic>
        <p:nvPicPr>
          <p:cNvPr id="6147" name="Picture 3" descr="C:\mblaszcz private\PRESENTATIONS MAIN\aaa UKOUG 2013\working\pics latency\pictures\OraLatencyMap_v1.1_too_high_IOPS_annot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077" y="1192820"/>
            <a:ext cx="5558148" cy="4184165"/>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543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18391-D411-FE40-AAD7-861AE5233E0E}" type="slidenum">
              <a:rPr lang="en-US" smtClean="0"/>
              <a:pPr/>
              <a:t>44</a:t>
            </a:fld>
            <a:endParaRPr lang="en-US" dirty="0"/>
          </a:p>
        </p:txBody>
      </p:sp>
      <p:sp>
        <p:nvSpPr>
          <p:cNvPr id="5" name="Title 4"/>
          <p:cNvSpPr>
            <a:spLocks noGrp="1"/>
          </p:cNvSpPr>
          <p:nvPr>
            <p:ph type="title"/>
          </p:nvPr>
        </p:nvSpPr>
        <p:spPr/>
        <p:txBody>
          <a:bodyPr/>
          <a:lstStyle/>
          <a:p>
            <a:endParaRPr lang="en-GB"/>
          </a:p>
        </p:txBody>
      </p:sp>
      <p:sp>
        <p:nvSpPr>
          <p:cNvPr id="7" name="Content Placeholder 6"/>
          <p:cNvSpPr>
            <a:spLocks noGrp="1"/>
          </p:cNvSpPr>
          <p:nvPr>
            <p:ph idx="1"/>
          </p:nvPr>
        </p:nvSpPr>
        <p:spPr/>
        <p:txBody>
          <a:bodyPr/>
          <a:lstStyle/>
          <a:p>
            <a:endParaRPr lang="en-GB" dirty="0"/>
          </a:p>
        </p:txBody>
      </p:sp>
      <p:pic>
        <p:nvPicPr>
          <p:cNvPr id="1026" name="Picture 2" descr="C:\mblaszcz private\PRESENTATIONS MAIN\aaa UKOUG 2013\working\pics latency\pictures\OraLatencyMap_v1.1_too_high_IOPS_annot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3489" cy="692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7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“Too Good To Be True”</a:t>
            </a:r>
            <a:endParaRPr lang="en-GB" dirty="0"/>
          </a:p>
        </p:txBody>
      </p:sp>
      <p:sp>
        <p:nvSpPr>
          <p:cNvPr id="3" name="Content Placeholder 2"/>
          <p:cNvSpPr>
            <a:spLocks noGrp="1"/>
          </p:cNvSpPr>
          <p:nvPr>
            <p:ph idx="1"/>
          </p:nvPr>
        </p:nvSpPr>
        <p:spPr>
          <a:xfrm>
            <a:off x="106814" y="5528032"/>
            <a:ext cx="8908151" cy="528886"/>
          </a:xfrm>
        </p:spPr>
        <p:txBody>
          <a:bodyPr>
            <a:normAutofit/>
          </a:bodyPr>
          <a:lstStyle/>
          <a:p>
            <a:r>
              <a:rPr lang="en-US" sz="2500" dirty="0" smtClean="0">
                <a:solidFill>
                  <a:srgbClr val="FF0000"/>
                </a:solidFill>
              </a:rPr>
              <a:t>Lesson learned</a:t>
            </a:r>
            <a:r>
              <a:rPr lang="en-US" sz="2500" dirty="0" smtClean="0"/>
              <a:t>: test data size was too small</a:t>
            </a:r>
            <a:endParaRPr lang="en-US" sz="2500"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45</a:t>
            </a:fld>
            <a:endParaRPr lang="en-US" dirty="0"/>
          </a:p>
        </p:txBody>
      </p:sp>
      <p:sp>
        <p:nvSpPr>
          <p:cNvPr id="6" name="Content Placeholder 2"/>
          <p:cNvSpPr txBox="1">
            <a:spLocks/>
          </p:cNvSpPr>
          <p:nvPr/>
        </p:nvSpPr>
        <p:spPr>
          <a:xfrm>
            <a:off x="13034" y="1397676"/>
            <a:ext cx="3574151" cy="4190338"/>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2300" dirty="0" smtClean="0">
                <a:solidFill>
                  <a:srgbClr val="FF0000"/>
                </a:solidFill>
              </a:rPr>
              <a:t>23 SAS disks </a:t>
            </a:r>
            <a:r>
              <a:rPr lang="en-US" sz="2300" dirty="0" smtClean="0"/>
              <a:t>delivering </a:t>
            </a:r>
            <a:r>
              <a:rPr lang="en-US" sz="2300" dirty="0"/>
              <a:t>20K IOPS</a:t>
            </a:r>
            <a:r>
              <a:rPr lang="en-US" sz="2300" dirty="0" smtClean="0"/>
              <a:t>?</a:t>
            </a:r>
          </a:p>
          <a:p>
            <a:endParaRPr lang="en-US" sz="2300" dirty="0"/>
          </a:p>
          <a:p>
            <a:r>
              <a:rPr lang="en-US" sz="2300" dirty="0" smtClean="0"/>
              <a:t>It doesn’t make sense</a:t>
            </a:r>
          </a:p>
          <a:p>
            <a:endParaRPr lang="en-US" sz="2300" dirty="0" smtClean="0"/>
          </a:p>
          <a:p>
            <a:r>
              <a:rPr lang="en-US" sz="2300" dirty="0" smtClean="0">
                <a:solidFill>
                  <a:srgbClr val="FF0000"/>
                </a:solidFill>
              </a:rPr>
              <a:t>Latency</a:t>
            </a:r>
            <a:r>
              <a:rPr lang="en-US" sz="2300" dirty="0" smtClean="0"/>
              <a:t> is the clue</a:t>
            </a:r>
          </a:p>
          <a:p>
            <a:endParaRPr lang="en-US" sz="2300" dirty="0" smtClean="0"/>
          </a:p>
          <a:p>
            <a:r>
              <a:rPr lang="en-US" sz="2300" dirty="0" smtClean="0"/>
              <a:t>Reads served by </a:t>
            </a:r>
            <a:r>
              <a:rPr lang="en-US" sz="2300" dirty="0"/>
              <a:t>controller cache</a:t>
            </a:r>
            <a:r>
              <a:rPr lang="en-US" sz="2300" dirty="0" smtClean="0"/>
              <a:t>!</a:t>
            </a:r>
          </a:p>
          <a:p>
            <a:endParaRPr lang="en-US" dirty="0" smtClean="0"/>
          </a:p>
          <a:p>
            <a:endParaRPr lang="en-US" dirty="0" smtClean="0"/>
          </a:p>
          <a:p>
            <a:endParaRPr lang="en-GB" dirty="0"/>
          </a:p>
        </p:txBody>
      </p:sp>
      <p:pic>
        <p:nvPicPr>
          <p:cNvPr id="6147" name="Picture 3" descr="C:\mblaszcz private\PRESENTATIONS MAIN\aaa UKOUG 2013\working\pics latency\pictures\OraLatencyMap_v1.1_too_high_IOPS_annot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077" y="1192820"/>
            <a:ext cx="5558148" cy="4184165"/>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8949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“Load Till Saturation”</a:t>
            </a:r>
            <a:endParaRPr lang="en-GB" dirty="0"/>
          </a:p>
        </p:txBody>
      </p:sp>
      <p:sp>
        <p:nvSpPr>
          <p:cNvPr id="3" name="Content Placeholder 2"/>
          <p:cNvSpPr>
            <a:spLocks noGrp="1"/>
          </p:cNvSpPr>
          <p:nvPr>
            <p:ph idx="1"/>
          </p:nvPr>
        </p:nvSpPr>
        <p:spPr/>
        <p:txBody>
          <a:bodyPr/>
          <a:lstStyle/>
          <a:p>
            <a:pPr marL="36576" indent="0">
              <a:buNone/>
            </a:pPr>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46</a:t>
            </a:fld>
            <a:endParaRPr lang="en-US" dirty="0"/>
          </a:p>
        </p:txBody>
      </p:sp>
      <p:sp>
        <p:nvSpPr>
          <p:cNvPr id="6" name="Content Placeholder 2"/>
          <p:cNvSpPr txBox="1">
            <a:spLocks/>
          </p:cNvSpPr>
          <p:nvPr/>
        </p:nvSpPr>
        <p:spPr>
          <a:xfrm>
            <a:off x="243169" y="1226625"/>
            <a:ext cx="2692536" cy="4190338"/>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endParaRPr lang="en-US" dirty="0" smtClean="0"/>
          </a:p>
          <a:p>
            <a:pPr marL="36576" indent="0">
              <a:buNone/>
            </a:pPr>
            <a:endParaRPr lang="en-US" dirty="0" smtClean="0"/>
          </a:p>
          <a:p>
            <a:endParaRPr lang="en-GB" dirty="0"/>
          </a:p>
        </p:txBody>
      </p:sp>
      <p:sp>
        <p:nvSpPr>
          <p:cNvPr id="7" name="Content Placeholder 2"/>
          <p:cNvSpPr txBox="1">
            <a:spLocks/>
          </p:cNvSpPr>
          <p:nvPr/>
        </p:nvSpPr>
        <p:spPr>
          <a:xfrm>
            <a:off x="89259" y="5696504"/>
            <a:ext cx="8900831" cy="519133"/>
          </a:xfrm>
          <a:prstGeom prst="rect">
            <a:avLst/>
          </a:prstGeom>
        </p:spPr>
        <p:txBody>
          <a:bodyPr vert="horz">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dirty="0" smtClean="0">
                <a:solidFill>
                  <a:srgbClr val="FF0000"/>
                </a:solidFill>
              </a:rPr>
              <a:t>Lesson learned</a:t>
            </a:r>
            <a:r>
              <a:rPr lang="en-US" dirty="0" smtClean="0"/>
              <a:t>: don’t accept IOPS numbers without latency values</a:t>
            </a:r>
            <a:endParaRPr lang="en-US" dirty="0"/>
          </a:p>
        </p:txBody>
      </p:sp>
      <p:sp>
        <p:nvSpPr>
          <p:cNvPr id="10" name="Content Placeholder 2"/>
          <p:cNvSpPr txBox="1">
            <a:spLocks/>
          </p:cNvSpPr>
          <p:nvPr/>
        </p:nvSpPr>
        <p:spPr>
          <a:xfrm>
            <a:off x="6423799" y="2142955"/>
            <a:ext cx="2696347" cy="975984"/>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300" dirty="0">
                <a:solidFill>
                  <a:srgbClr val="FF0000"/>
                </a:solidFill>
              </a:rPr>
              <a:t>23 SAS </a:t>
            </a:r>
            <a:r>
              <a:rPr lang="en-US" sz="2300" dirty="0" smtClean="0"/>
              <a:t>disks </a:t>
            </a:r>
          </a:p>
          <a:p>
            <a:pPr marL="36576" indent="0">
              <a:buNone/>
            </a:pPr>
            <a:r>
              <a:rPr lang="en-US" sz="2300" dirty="0" smtClean="0"/>
              <a:t>JBOD &amp; </a:t>
            </a:r>
            <a:r>
              <a:rPr lang="en-US" sz="2300" dirty="0" smtClean="0">
                <a:solidFill>
                  <a:srgbClr val="FF0000"/>
                </a:solidFill>
              </a:rPr>
              <a:t>ASM </a:t>
            </a:r>
          </a:p>
        </p:txBody>
      </p:sp>
      <p:sp>
        <p:nvSpPr>
          <p:cNvPr id="12" name="Content Placeholder 2"/>
          <p:cNvSpPr txBox="1">
            <a:spLocks/>
          </p:cNvSpPr>
          <p:nvPr/>
        </p:nvSpPr>
        <p:spPr>
          <a:xfrm>
            <a:off x="6407896" y="3586559"/>
            <a:ext cx="2918984" cy="1241909"/>
          </a:xfrm>
          <a:prstGeom prst="rect">
            <a:avLst/>
          </a:prstGeom>
        </p:spPr>
        <p:txBody>
          <a:bodyPr vert="horz">
            <a:normAutofit lnSpcReduction="1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300" dirty="0" smtClean="0"/>
              <a:t>4 consecutive </a:t>
            </a:r>
          </a:p>
          <a:p>
            <a:pPr marL="36576" indent="0">
              <a:buNone/>
            </a:pPr>
            <a:r>
              <a:rPr lang="en-US" sz="2300" dirty="0" smtClean="0"/>
              <a:t>tests with </a:t>
            </a:r>
          </a:p>
          <a:p>
            <a:pPr marL="36576" indent="0">
              <a:buNone/>
            </a:pPr>
            <a:r>
              <a:rPr lang="en-US" sz="2300" dirty="0" smtClean="0"/>
              <a:t>increasing </a:t>
            </a:r>
            <a:r>
              <a:rPr lang="en-US" sz="2300" dirty="0"/>
              <a:t>load</a:t>
            </a:r>
          </a:p>
          <a:p>
            <a:pPr marL="36576" indent="0">
              <a:buNone/>
            </a:pPr>
            <a:endParaRPr lang="en-US" sz="2300" dirty="0"/>
          </a:p>
        </p:txBody>
      </p:sp>
      <p:pic>
        <p:nvPicPr>
          <p:cNvPr id="5126" name="Picture 6" descr="C:\mblaszcz private\PRESENTATIONS MAIN\aaa UKOUG 2013\working\pics latency\pictures\OraLatencyMap_v1.1_large_scale_IOPS_2_annot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28" y="1229594"/>
            <a:ext cx="6179493" cy="4341869"/>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42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“Load Till Saturation”</a:t>
            </a:r>
            <a:endParaRPr lang="en-GB" dirty="0"/>
          </a:p>
        </p:txBody>
      </p:sp>
      <p:sp>
        <p:nvSpPr>
          <p:cNvPr id="3" name="Content Placeholder 2"/>
          <p:cNvSpPr>
            <a:spLocks noGrp="1"/>
          </p:cNvSpPr>
          <p:nvPr>
            <p:ph idx="1"/>
          </p:nvPr>
        </p:nvSpPr>
        <p:spPr/>
        <p:txBody>
          <a:bodyPr/>
          <a:lstStyle/>
          <a:p>
            <a:pPr marL="36576" indent="0">
              <a:buNone/>
            </a:pPr>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47</a:t>
            </a:fld>
            <a:endParaRPr lang="en-US" dirty="0"/>
          </a:p>
        </p:txBody>
      </p:sp>
      <p:sp>
        <p:nvSpPr>
          <p:cNvPr id="6" name="Content Placeholder 2"/>
          <p:cNvSpPr txBox="1">
            <a:spLocks/>
          </p:cNvSpPr>
          <p:nvPr/>
        </p:nvSpPr>
        <p:spPr>
          <a:xfrm>
            <a:off x="243169" y="1226625"/>
            <a:ext cx="2692536" cy="4190338"/>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endParaRPr lang="en-US" dirty="0" smtClean="0"/>
          </a:p>
          <a:p>
            <a:pPr marL="36576" indent="0">
              <a:buNone/>
            </a:pPr>
            <a:endParaRPr lang="en-US" dirty="0" smtClean="0"/>
          </a:p>
          <a:p>
            <a:endParaRPr lang="en-GB" dirty="0"/>
          </a:p>
        </p:txBody>
      </p:sp>
      <p:sp>
        <p:nvSpPr>
          <p:cNvPr id="7" name="Content Placeholder 2"/>
          <p:cNvSpPr txBox="1">
            <a:spLocks/>
          </p:cNvSpPr>
          <p:nvPr/>
        </p:nvSpPr>
        <p:spPr>
          <a:xfrm>
            <a:off x="89259" y="5696504"/>
            <a:ext cx="8900831" cy="519133"/>
          </a:xfrm>
          <a:prstGeom prst="rect">
            <a:avLst/>
          </a:prstGeom>
        </p:spPr>
        <p:txBody>
          <a:bodyPr vert="horz">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dirty="0" smtClean="0">
                <a:solidFill>
                  <a:srgbClr val="FF0000"/>
                </a:solidFill>
              </a:rPr>
              <a:t>Lesson learned</a:t>
            </a:r>
            <a:r>
              <a:rPr lang="en-US" dirty="0" smtClean="0"/>
              <a:t>: don’t accept IOPS numbers without latency values</a:t>
            </a:r>
            <a:endParaRPr lang="en-US" dirty="0"/>
          </a:p>
        </p:txBody>
      </p:sp>
      <p:sp>
        <p:nvSpPr>
          <p:cNvPr id="10" name="Content Placeholder 2"/>
          <p:cNvSpPr txBox="1">
            <a:spLocks/>
          </p:cNvSpPr>
          <p:nvPr/>
        </p:nvSpPr>
        <p:spPr>
          <a:xfrm>
            <a:off x="6423799" y="2142955"/>
            <a:ext cx="2696347" cy="975984"/>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300" dirty="0">
                <a:solidFill>
                  <a:srgbClr val="FF0000"/>
                </a:solidFill>
              </a:rPr>
              <a:t>23 SAS </a:t>
            </a:r>
            <a:r>
              <a:rPr lang="en-US" sz="2300" dirty="0" smtClean="0"/>
              <a:t>disks </a:t>
            </a:r>
          </a:p>
          <a:p>
            <a:pPr marL="36576" indent="0">
              <a:buNone/>
            </a:pPr>
            <a:r>
              <a:rPr lang="en-US" sz="2300" dirty="0" smtClean="0"/>
              <a:t>JBOD &amp; </a:t>
            </a:r>
            <a:r>
              <a:rPr lang="en-US" sz="2300" dirty="0" smtClean="0">
                <a:solidFill>
                  <a:srgbClr val="FF0000"/>
                </a:solidFill>
              </a:rPr>
              <a:t>ASM </a:t>
            </a:r>
          </a:p>
        </p:txBody>
      </p:sp>
      <p:sp>
        <p:nvSpPr>
          <p:cNvPr id="12" name="Content Placeholder 2"/>
          <p:cNvSpPr txBox="1">
            <a:spLocks/>
          </p:cNvSpPr>
          <p:nvPr/>
        </p:nvSpPr>
        <p:spPr>
          <a:xfrm>
            <a:off x="6407896" y="3586559"/>
            <a:ext cx="2918984" cy="1241909"/>
          </a:xfrm>
          <a:prstGeom prst="rect">
            <a:avLst/>
          </a:prstGeom>
        </p:spPr>
        <p:txBody>
          <a:bodyPr vert="horz">
            <a:normAutofit lnSpcReduction="1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300" dirty="0" smtClean="0"/>
              <a:t>4 consecutive </a:t>
            </a:r>
          </a:p>
          <a:p>
            <a:pPr marL="36576" indent="0">
              <a:buNone/>
            </a:pPr>
            <a:r>
              <a:rPr lang="en-US" sz="2300" dirty="0" smtClean="0"/>
              <a:t>tests with </a:t>
            </a:r>
          </a:p>
          <a:p>
            <a:pPr marL="36576" indent="0">
              <a:buNone/>
            </a:pPr>
            <a:r>
              <a:rPr lang="en-US" sz="2300" dirty="0" smtClean="0"/>
              <a:t>increasing </a:t>
            </a:r>
            <a:r>
              <a:rPr lang="en-US" sz="2300" dirty="0"/>
              <a:t>load</a:t>
            </a:r>
          </a:p>
          <a:p>
            <a:pPr marL="36576" indent="0">
              <a:buNone/>
            </a:pPr>
            <a:endParaRPr lang="en-US" sz="2300" dirty="0"/>
          </a:p>
        </p:txBody>
      </p:sp>
      <p:pic>
        <p:nvPicPr>
          <p:cNvPr id="5126" name="Picture 6" descr="C:\mblaszcz private\PRESENTATIONS MAIN\aaa UKOUG 2013\working\pics latency\pictures\OraLatencyMap_v1.1_large_scale_IOPS_2_annot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28" y="1229594"/>
            <a:ext cx="6179493" cy="4341869"/>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4098" name="Picture 2" descr="C:\mblaszcz private\PRESENTATIONS MAIN\aaa UKOUG 2013\working\pics latency\pictures\OraLatencyMap_v1.1_large_scale_IOPS_2_annot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689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“Load Till Saturation”</a:t>
            </a:r>
            <a:endParaRPr lang="en-GB" dirty="0"/>
          </a:p>
        </p:txBody>
      </p:sp>
      <p:sp>
        <p:nvSpPr>
          <p:cNvPr id="3" name="Content Placeholder 2"/>
          <p:cNvSpPr>
            <a:spLocks noGrp="1"/>
          </p:cNvSpPr>
          <p:nvPr>
            <p:ph idx="1"/>
          </p:nvPr>
        </p:nvSpPr>
        <p:spPr/>
        <p:txBody>
          <a:bodyPr/>
          <a:lstStyle/>
          <a:p>
            <a:pPr marL="36576" indent="0">
              <a:buNone/>
            </a:pPr>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48</a:t>
            </a:fld>
            <a:endParaRPr lang="en-US" dirty="0"/>
          </a:p>
        </p:txBody>
      </p:sp>
      <p:sp>
        <p:nvSpPr>
          <p:cNvPr id="6" name="Content Placeholder 2"/>
          <p:cNvSpPr txBox="1">
            <a:spLocks/>
          </p:cNvSpPr>
          <p:nvPr/>
        </p:nvSpPr>
        <p:spPr>
          <a:xfrm>
            <a:off x="243169" y="1226625"/>
            <a:ext cx="2692536" cy="4190338"/>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endParaRPr lang="en-US" dirty="0" smtClean="0"/>
          </a:p>
          <a:p>
            <a:pPr marL="36576" indent="0">
              <a:buNone/>
            </a:pPr>
            <a:endParaRPr lang="en-US" dirty="0" smtClean="0"/>
          </a:p>
          <a:p>
            <a:endParaRPr lang="en-GB" dirty="0"/>
          </a:p>
        </p:txBody>
      </p:sp>
      <p:sp>
        <p:nvSpPr>
          <p:cNvPr id="7" name="Content Placeholder 2"/>
          <p:cNvSpPr txBox="1">
            <a:spLocks/>
          </p:cNvSpPr>
          <p:nvPr/>
        </p:nvSpPr>
        <p:spPr>
          <a:xfrm>
            <a:off x="89259" y="5696504"/>
            <a:ext cx="8900831" cy="519133"/>
          </a:xfrm>
          <a:prstGeom prst="rect">
            <a:avLst/>
          </a:prstGeom>
        </p:spPr>
        <p:txBody>
          <a:bodyPr vert="horz">
            <a:normAutofit fontScale="775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dirty="0" smtClean="0">
                <a:solidFill>
                  <a:srgbClr val="FF0000"/>
                </a:solidFill>
              </a:rPr>
              <a:t>Lesson learned</a:t>
            </a:r>
            <a:r>
              <a:rPr lang="en-US" dirty="0" smtClean="0"/>
              <a:t>: don’t accept IOPS numbers without latency values</a:t>
            </a:r>
            <a:endParaRPr lang="en-US" dirty="0"/>
          </a:p>
        </p:txBody>
      </p:sp>
      <p:sp>
        <p:nvSpPr>
          <p:cNvPr id="10" name="Content Placeholder 2"/>
          <p:cNvSpPr txBox="1">
            <a:spLocks/>
          </p:cNvSpPr>
          <p:nvPr/>
        </p:nvSpPr>
        <p:spPr>
          <a:xfrm>
            <a:off x="6423799" y="2142955"/>
            <a:ext cx="2696347" cy="975984"/>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300" dirty="0">
                <a:solidFill>
                  <a:srgbClr val="FF0000"/>
                </a:solidFill>
              </a:rPr>
              <a:t>23 SAS </a:t>
            </a:r>
            <a:r>
              <a:rPr lang="en-US" sz="2300" dirty="0" smtClean="0"/>
              <a:t>disks </a:t>
            </a:r>
          </a:p>
          <a:p>
            <a:pPr marL="36576" indent="0">
              <a:buNone/>
            </a:pPr>
            <a:r>
              <a:rPr lang="en-US" sz="2300" dirty="0" smtClean="0"/>
              <a:t>JBOD &amp; </a:t>
            </a:r>
            <a:r>
              <a:rPr lang="en-US" sz="2300" dirty="0" smtClean="0">
                <a:solidFill>
                  <a:srgbClr val="FF0000"/>
                </a:solidFill>
              </a:rPr>
              <a:t>ASM </a:t>
            </a:r>
          </a:p>
        </p:txBody>
      </p:sp>
      <p:sp>
        <p:nvSpPr>
          <p:cNvPr id="12" name="Content Placeholder 2"/>
          <p:cNvSpPr txBox="1">
            <a:spLocks/>
          </p:cNvSpPr>
          <p:nvPr/>
        </p:nvSpPr>
        <p:spPr>
          <a:xfrm>
            <a:off x="6407896" y="3586559"/>
            <a:ext cx="2918984" cy="1241909"/>
          </a:xfrm>
          <a:prstGeom prst="rect">
            <a:avLst/>
          </a:prstGeom>
        </p:spPr>
        <p:txBody>
          <a:bodyPr vert="horz">
            <a:normAutofit lnSpcReduction="1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300" dirty="0" smtClean="0"/>
              <a:t>4 consecutive </a:t>
            </a:r>
          </a:p>
          <a:p>
            <a:pPr marL="36576" indent="0">
              <a:buNone/>
            </a:pPr>
            <a:r>
              <a:rPr lang="en-US" sz="2300" dirty="0" smtClean="0"/>
              <a:t>tests with </a:t>
            </a:r>
          </a:p>
          <a:p>
            <a:pPr marL="36576" indent="0">
              <a:buNone/>
            </a:pPr>
            <a:r>
              <a:rPr lang="en-US" sz="2300" dirty="0" smtClean="0"/>
              <a:t>increasing </a:t>
            </a:r>
            <a:r>
              <a:rPr lang="en-US" sz="2300" dirty="0"/>
              <a:t>load</a:t>
            </a:r>
          </a:p>
          <a:p>
            <a:pPr marL="36576" indent="0">
              <a:buNone/>
            </a:pPr>
            <a:endParaRPr lang="en-US" sz="2300" dirty="0"/>
          </a:p>
        </p:txBody>
      </p:sp>
      <p:pic>
        <p:nvPicPr>
          <p:cNvPr id="5126" name="Picture 6" descr="C:\mblaszcz private\PRESENTATIONS MAIN\aaa UKOUG 2013\working\pics latency\pictures\OraLatencyMap_v1.1_large_scale_IOPS_2_annot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28" y="1229594"/>
            <a:ext cx="6179493" cy="4341869"/>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92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IOPS and Latency are Related</a:t>
            </a:r>
            <a:endParaRPr lang="en-GB"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O</a:t>
            </a:r>
            <a:r>
              <a:rPr lang="en-US" dirty="0" smtClean="0">
                <a:solidFill>
                  <a:srgbClr val="FF0000"/>
                </a:solidFill>
              </a:rPr>
              <a:t>bservation</a:t>
            </a:r>
            <a:r>
              <a:rPr lang="en-US" dirty="0" smtClean="0"/>
              <a:t>: as IOPS approach saturation latency increases fast</a:t>
            </a:r>
          </a:p>
          <a:p>
            <a:r>
              <a:rPr lang="en-US" dirty="0" smtClean="0"/>
              <a:t>Confirmed: a simple </a:t>
            </a:r>
            <a:r>
              <a:rPr lang="en-US" dirty="0" smtClean="0">
                <a:solidFill>
                  <a:srgbClr val="FF0000"/>
                </a:solidFill>
              </a:rPr>
              <a:t>model</a:t>
            </a:r>
            <a:r>
              <a:rPr lang="en-US" dirty="0" smtClean="0"/>
              <a:t> from </a:t>
            </a:r>
            <a:r>
              <a:rPr lang="en-US" dirty="0" err="1" smtClean="0"/>
              <a:t>queueing</a:t>
            </a:r>
            <a:r>
              <a:rPr lang="en-US" dirty="0" smtClean="0"/>
              <a:t> theory:</a:t>
            </a:r>
            <a:endParaRPr lang="en-US" dirty="0"/>
          </a:p>
          <a:p>
            <a:endParaRPr lang="en-US" dirty="0" smtClean="0"/>
          </a:p>
          <a:p>
            <a:pPr marL="36576" indent="0">
              <a:buNone/>
            </a:pPr>
            <a:endParaRPr lang="en-US" sz="2000" dirty="0" smtClean="0"/>
          </a:p>
          <a:p>
            <a:pPr marL="36576" indent="0">
              <a:buNone/>
            </a:pPr>
            <a:endParaRPr lang="en-US" sz="2000" dirty="0" smtClean="0"/>
          </a:p>
          <a:p>
            <a:pPr marL="36576" indent="0">
              <a:buNone/>
            </a:pPr>
            <a:endParaRPr lang="en-US" sz="2000" dirty="0"/>
          </a:p>
          <a:p>
            <a:pPr marL="36576" indent="0">
              <a:buNone/>
            </a:pPr>
            <a:endParaRPr lang="en-US" sz="2000" dirty="0" smtClean="0"/>
          </a:p>
          <a:p>
            <a:pPr marL="36576" indent="0">
              <a:buNone/>
            </a:pPr>
            <a:r>
              <a:rPr lang="en-US" sz="2000" dirty="0" smtClean="0"/>
              <a:t>Calculation performed using</a:t>
            </a:r>
          </a:p>
          <a:p>
            <a:pPr marL="36576" indent="0">
              <a:buNone/>
            </a:pPr>
            <a:r>
              <a:rPr lang="en-US" sz="2000" dirty="0" err="1" smtClean="0"/>
              <a:t>MMm</a:t>
            </a:r>
            <a:r>
              <a:rPr lang="en-US" sz="2000" dirty="0" smtClean="0"/>
              <a:t> </a:t>
            </a:r>
            <a:r>
              <a:rPr lang="en-US" sz="2000" dirty="0" err="1" smtClean="0"/>
              <a:t>Multiserver</a:t>
            </a:r>
            <a:r>
              <a:rPr lang="en-US" sz="2000" dirty="0" smtClean="0"/>
              <a:t> model</a:t>
            </a:r>
          </a:p>
          <a:p>
            <a:pPr marL="36576" indent="0">
              <a:buNone/>
            </a:pPr>
            <a:r>
              <a:rPr lang="en-US" sz="2000" dirty="0" smtClean="0"/>
              <a:t>By Cary Millsap, 2003</a:t>
            </a:r>
            <a:endParaRPr lang="en-US" sz="2000" dirty="0"/>
          </a:p>
          <a:p>
            <a:pPr marL="36576" indent="0">
              <a:buNone/>
            </a:pPr>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49</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55962302"/>
              </p:ext>
            </p:extLst>
          </p:nvPr>
        </p:nvGraphicFramePr>
        <p:xfrm>
          <a:off x="3450866" y="2512612"/>
          <a:ext cx="5693134" cy="3659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6237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CERN</a:t>
            </a:r>
            <a:endParaRPr lang="en-GB" dirty="0"/>
          </a:p>
        </p:txBody>
      </p:sp>
      <p:sp>
        <p:nvSpPr>
          <p:cNvPr id="6" name="Content Placeholder 5"/>
          <p:cNvSpPr>
            <a:spLocks noGrp="1"/>
          </p:cNvSpPr>
          <p:nvPr>
            <p:ph idx="1"/>
          </p:nvPr>
        </p:nvSpPr>
        <p:spPr>
          <a:xfrm>
            <a:off x="162961" y="1176951"/>
            <a:ext cx="8827129" cy="1639992"/>
          </a:xfrm>
        </p:spPr>
        <p:txBody>
          <a:bodyPr>
            <a:normAutofit fontScale="70000" lnSpcReduction="20000"/>
          </a:bodyPr>
          <a:lstStyle/>
          <a:p>
            <a:r>
              <a:rPr lang="en-US" dirty="0"/>
              <a:t>European Organization for Nuclear Research founded in 1954</a:t>
            </a:r>
          </a:p>
          <a:p>
            <a:r>
              <a:rPr lang="en-US" dirty="0"/>
              <a:t>20 Member States, 7 Observer States + UNESCO and UE</a:t>
            </a:r>
          </a:p>
          <a:p>
            <a:r>
              <a:rPr lang="en-US" dirty="0"/>
              <a:t>60 Non-member States collaborate with CERN</a:t>
            </a:r>
          </a:p>
          <a:p>
            <a:r>
              <a:rPr lang="en-US" dirty="0"/>
              <a:t>2400 staff members work at CERN as personnel, 10 000 more researchers from institutes world-wide</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a:t>
            </a:fld>
            <a:endParaRPr lang="en-US"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2" y="2979937"/>
            <a:ext cx="3904123" cy="3077037"/>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0" descr="World_users_by_Inst_2009d.jpg"/>
          <p:cNvPicPr>
            <a:picLocks noChangeAspect="1"/>
          </p:cNvPicPr>
          <p:nvPr/>
        </p:nvPicPr>
        <p:blipFill>
          <a:blip r:embed="rId4" cstate="email">
            <a:extLst>
              <a:ext uri="{28A0092B-C50C-407E-A947-70E740481C1C}">
                <a14:useLocalDpi xmlns:a14="http://schemas.microsoft.com/office/drawing/2010/main" val="0"/>
              </a:ext>
            </a:extLst>
          </a:blip>
          <a:srcRect l="694" t="829" r="1389" b="8357"/>
          <a:stretch>
            <a:fillRect/>
          </a:stretch>
        </p:blipFill>
        <p:spPr bwMode="auto">
          <a:xfrm>
            <a:off x="4673544" y="2975713"/>
            <a:ext cx="3785157" cy="3077037"/>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27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9D6DF8EC-8D06-164F-8C4D-FBE624E24E84}" type="slidenum">
              <a:rPr lang="en-US" smtClean="0">
                <a:solidFill>
                  <a:schemeClr val="bg1"/>
                </a:solidFill>
              </a:rPr>
              <a:t>50</a:t>
            </a:fld>
            <a:endParaRPr lang="en-US"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15" y="586154"/>
            <a:ext cx="8909523" cy="5536705"/>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22464" y="171427"/>
            <a:ext cx="8067823" cy="369332"/>
          </a:xfrm>
          <a:prstGeom prst="rect">
            <a:avLst/>
          </a:prstGeom>
          <a:noFill/>
        </p:spPr>
        <p:txBody>
          <a:bodyPr wrap="square" rtlCol="0">
            <a:spAutoFit/>
          </a:bodyPr>
          <a:lstStyle/>
          <a:p>
            <a:pPr algn="ctr"/>
            <a:r>
              <a:rPr lang="en-GB" dirty="0" smtClean="0"/>
              <a:t>0.5 TB dataset, 100% in SSD, 56 sessions, random reads - NAS system </a:t>
            </a:r>
            <a:endParaRPr lang="en-GB" dirty="0"/>
          </a:p>
        </p:txBody>
      </p:sp>
    </p:spTree>
    <p:extLst>
      <p:ext uri="{BB962C8B-B14F-4D97-AF65-F5344CB8AC3E}">
        <p14:creationId xmlns:p14="http://schemas.microsoft.com/office/powerpoint/2010/main" val="4466947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54" y="159192"/>
            <a:ext cx="7927146" cy="369332"/>
          </a:xfrm>
          <a:prstGeom prst="rect">
            <a:avLst/>
          </a:prstGeom>
          <a:noFill/>
        </p:spPr>
        <p:txBody>
          <a:bodyPr wrap="square" rtlCol="0">
            <a:spAutoFit/>
          </a:bodyPr>
          <a:lstStyle/>
          <a:p>
            <a:r>
              <a:rPr lang="en-GB" dirty="0" smtClean="0"/>
              <a:t>10TB dataset, 128 sessions, random reads, </a:t>
            </a:r>
            <a:r>
              <a:rPr lang="en-GB" dirty="0" smtClean="0">
                <a:solidFill>
                  <a:srgbClr val="FF0000"/>
                </a:solidFill>
              </a:rPr>
              <a:t>disk saturation </a:t>
            </a:r>
            <a:r>
              <a:rPr lang="en-GB" dirty="0" smtClean="0"/>
              <a:t>- NAS </a:t>
            </a:r>
            <a:r>
              <a:rPr lang="en-GB" dirty="0"/>
              <a:t>system</a:t>
            </a:r>
            <a:r>
              <a:rPr lang="en-GB" dirty="0" smtClean="0">
                <a:solidFill>
                  <a:srgbClr val="FF0000"/>
                </a:solidFill>
              </a:rPr>
              <a:t> </a:t>
            </a:r>
            <a:endParaRPr lang="en-GB" dirty="0">
              <a:solidFill>
                <a:srgbClr val="FF0000"/>
              </a:solidFill>
            </a:endParaRPr>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048" y="604838"/>
            <a:ext cx="8831385" cy="5524273"/>
          </a:xfrm>
          <a:prstGeom prst="rect">
            <a:avLst/>
          </a:prstGeom>
          <a:noFill/>
          <a:ln w="254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2"/>
          <p:cNvSpPr>
            <a:spLocks noGrp="1"/>
          </p:cNvSpPr>
          <p:nvPr>
            <p:ph type="sldNum" sz="quarter" idx="4294967295"/>
          </p:nvPr>
        </p:nvSpPr>
        <p:spPr>
          <a:xfrm>
            <a:off x="6553200" y="6356350"/>
            <a:ext cx="2133600" cy="365125"/>
          </a:xfrm>
          <a:prstGeom prst="rect">
            <a:avLst/>
          </a:prstGeom>
        </p:spPr>
        <p:txBody>
          <a:bodyPr/>
          <a:lstStyle/>
          <a:p>
            <a:fld id="{9D6DF8EC-8D06-164F-8C4D-FBE624E24E84}" type="slidenum">
              <a:rPr lang="en-US" smtClean="0">
                <a:solidFill>
                  <a:schemeClr val="bg1"/>
                </a:solidFill>
              </a:rPr>
              <a:t>51</a:t>
            </a:fld>
            <a:endParaRPr lang="en-US" dirty="0">
              <a:solidFill>
                <a:schemeClr val="bg1"/>
              </a:solidFill>
            </a:endParaRPr>
          </a:p>
        </p:txBody>
      </p:sp>
    </p:spTree>
    <p:extLst>
      <p:ext uri="{BB962C8B-B14F-4D97-AF65-F5344CB8AC3E}">
        <p14:creationId xmlns:p14="http://schemas.microsoft.com/office/powerpoint/2010/main" val="47460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Monitoring Production Systems</a:t>
            </a:r>
            <a:endParaRPr lang="en-GB" dirty="0"/>
          </a:p>
        </p:txBody>
      </p:sp>
      <p:sp>
        <p:nvSpPr>
          <p:cNvPr id="3" name="Content Placeholder 2"/>
          <p:cNvSpPr>
            <a:spLocks noGrp="1"/>
          </p:cNvSpPr>
          <p:nvPr>
            <p:ph idx="1"/>
          </p:nvPr>
        </p:nvSpPr>
        <p:spPr/>
        <p:txBody>
          <a:bodyPr/>
          <a:lstStyle/>
          <a:p>
            <a:r>
              <a:rPr lang="en-US" dirty="0" smtClean="0"/>
              <a:t>Understand I/O response time</a:t>
            </a:r>
          </a:p>
          <a:p>
            <a:pPr lvl="1"/>
            <a:r>
              <a:rPr lang="en-US" dirty="0" smtClean="0"/>
              <a:t>Help for tuning and capacity planning</a:t>
            </a:r>
          </a:p>
          <a:p>
            <a:pPr lvl="1"/>
            <a:r>
              <a:rPr lang="en-US" dirty="0" smtClean="0"/>
              <a:t>Attack questions like: is the storage slow?</a:t>
            </a:r>
          </a:p>
          <a:p>
            <a:endParaRPr lang="en-US" dirty="0" smtClean="0"/>
          </a:p>
          <a:p>
            <a:r>
              <a:rPr lang="en-US" dirty="0" smtClean="0"/>
              <a:t>Drill down on </a:t>
            </a:r>
            <a:r>
              <a:rPr lang="en-US" dirty="0"/>
              <a:t>three </a:t>
            </a:r>
            <a:r>
              <a:rPr lang="en-US" dirty="0" smtClean="0"/>
              <a:t>areas:</a:t>
            </a:r>
          </a:p>
          <a:p>
            <a:pPr lvl="1"/>
            <a:r>
              <a:rPr lang="en-US" dirty="0" smtClean="0"/>
              <a:t>I/O served by </a:t>
            </a:r>
            <a:r>
              <a:rPr lang="en-US" dirty="0" smtClean="0">
                <a:solidFill>
                  <a:srgbClr val="FF0000"/>
                </a:solidFill>
              </a:rPr>
              <a:t>SSD</a:t>
            </a:r>
            <a:r>
              <a:rPr lang="en-US" dirty="0" smtClean="0"/>
              <a:t>/controller cache</a:t>
            </a:r>
          </a:p>
          <a:p>
            <a:pPr lvl="1"/>
            <a:r>
              <a:rPr lang="en-US" dirty="0" smtClean="0"/>
              <a:t>I/O served by physical disk ‘</a:t>
            </a:r>
            <a:r>
              <a:rPr lang="en-US" dirty="0" smtClean="0">
                <a:solidFill>
                  <a:srgbClr val="FF0000"/>
                </a:solidFill>
              </a:rPr>
              <a:t>spindles</a:t>
            </a:r>
            <a:r>
              <a:rPr lang="en-US" dirty="0" smtClean="0"/>
              <a:t>’ </a:t>
            </a:r>
            <a:endParaRPr lang="en-US" dirty="0"/>
          </a:p>
          <a:p>
            <a:pPr lvl="1"/>
            <a:r>
              <a:rPr lang="en-US" dirty="0" smtClean="0"/>
              <a:t>I/O with very large latency: </a:t>
            </a:r>
            <a:r>
              <a:rPr lang="en-US" dirty="0" smtClean="0">
                <a:solidFill>
                  <a:srgbClr val="FF0000"/>
                </a:solidFill>
              </a:rPr>
              <a:t>outliers</a:t>
            </a:r>
            <a:endParaRPr lang="en-US" dirty="0">
              <a:solidFill>
                <a:srgbClr val="FF0000"/>
              </a:solidFill>
            </a:endParaRPr>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52</a:t>
            </a:fld>
            <a:endParaRPr lang="en-US" dirty="0"/>
          </a:p>
        </p:txBody>
      </p:sp>
    </p:spTree>
    <p:extLst>
      <p:ext uri="{BB962C8B-B14F-4D97-AF65-F5344CB8AC3E}">
        <p14:creationId xmlns:p14="http://schemas.microsoft.com/office/powerpoint/2010/main" val="38891925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of a Busy System</a:t>
            </a:r>
            <a:endParaRPr lang="en-GB"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53</a:t>
            </a:fld>
            <a:endParaRPr lang="en-US" dirty="0"/>
          </a:p>
        </p:txBody>
      </p:sp>
      <p:pic>
        <p:nvPicPr>
          <p:cNvPr id="7170" name="Picture 2" descr="C:\mblaszcz private\PRESENTATIONS MAIN\aaa UKOUG 2013\working\pics latency\pictures\PyLatencyMap_example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5988" y="1099035"/>
            <a:ext cx="7837150" cy="4961131"/>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518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Can We Learn? </a:t>
            </a:r>
            <a:endParaRPr lang="en-GB" dirty="0"/>
          </a:p>
        </p:txBody>
      </p:sp>
      <p:sp>
        <p:nvSpPr>
          <p:cNvPr id="3" name="Content Placeholder 2"/>
          <p:cNvSpPr>
            <a:spLocks noGrp="1"/>
          </p:cNvSpPr>
          <p:nvPr>
            <p:ph idx="1"/>
          </p:nvPr>
        </p:nvSpPr>
        <p:spPr/>
        <p:txBody>
          <a:bodyPr>
            <a:normAutofit/>
          </a:bodyPr>
          <a:lstStyle/>
          <a:p>
            <a:r>
              <a:rPr lang="en-US" dirty="0" smtClean="0"/>
              <a:t>Example of analysis</a:t>
            </a:r>
          </a:p>
          <a:p>
            <a:pPr lvl="1"/>
            <a:r>
              <a:rPr lang="en-US" dirty="0" smtClean="0"/>
              <a:t>i.e. drill down ‘</a:t>
            </a:r>
            <a:r>
              <a:rPr lang="en-US" dirty="0" err="1" smtClean="0"/>
              <a:t>db</a:t>
            </a:r>
            <a:r>
              <a:rPr lang="en-US" dirty="0" smtClean="0"/>
              <a:t> file sequential read’</a:t>
            </a:r>
          </a:p>
          <a:p>
            <a:r>
              <a:rPr lang="en-US" dirty="0" smtClean="0"/>
              <a:t>Are disks close to </a:t>
            </a:r>
            <a:r>
              <a:rPr lang="en-US" dirty="0" smtClean="0">
                <a:solidFill>
                  <a:srgbClr val="FF0000"/>
                </a:solidFill>
              </a:rPr>
              <a:t>saturation</a:t>
            </a:r>
            <a:r>
              <a:rPr lang="en-US" dirty="0" smtClean="0"/>
              <a:t>?</a:t>
            </a:r>
          </a:p>
          <a:p>
            <a:pPr lvl="1"/>
            <a:r>
              <a:rPr lang="en-US" dirty="0" smtClean="0"/>
              <a:t>NO, but latency high (SATA disks)</a:t>
            </a:r>
          </a:p>
          <a:p>
            <a:r>
              <a:rPr lang="en-US" dirty="0" smtClean="0"/>
              <a:t>I/O </a:t>
            </a:r>
            <a:r>
              <a:rPr lang="en-US" dirty="0" smtClean="0">
                <a:solidFill>
                  <a:srgbClr val="FF0000"/>
                </a:solidFill>
              </a:rPr>
              <a:t>outliers</a:t>
            </a:r>
            <a:r>
              <a:rPr lang="en-US" dirty="0" smtClean="0"/>
              <a:t>?</a:t>
            </a:r>
          </a:p>
          <a:p>
            <a:pPr lvl="1"/>
            <a:r>
              <a:rPr lang="en-US" dirty="0"/>
              <a:t>YES, Further investigation on controller needed</a:t>
            </a:r>
          </a:p>
          <a:p>
            <a:r>
              <a:rPr lang="en-US" dirty="0" smtClean="0"/>
              <a:t>Do we have </a:t>
            </a:r>
            <a:r>
              <a:rPr lang="en-US" dirty="0" smtClean="0">
                <a:solidFill>
                  <a:srgbClr val="FF0000"/>
                </a:solidFill>
              </a:rPr>
              <a:t>SSD/cache</a:t>
            </a:r>
            <a:r>
              <a:rPr lang="en-US" dirty="0" smtClean="0"/>
              <a:t>? </a:t>
            </a:r>
          </a:p>
          <a:p>
            <a:pPr lvl="1"/>
            <a:r>
              <a:rPr lang="en-US" dirty="0" smtClean="0"/>
              <a:t>YES, ~30</a:t>
            </a:r>
            <a:r>
              <a:rPr lang="en-US" dirty="0"/>
              <a:t>% </a:t>
            </a:r>
            <a:r>
              <a:rPr lang="en-US" dirty="0" smtClean="0"/>
              <a:t>reads with low latency</a:t>
            </a:r>
            <a:endParaRPr lang="en-US" dirty="0"/>
          </a:p>
          <a:p>
            <a:pPr lvl="1"/>
            <a:r>
              <a:rPr lang="en-US" dirty="0"/>
              <a:t>We could profit from </a:t>
            </a:r>
            <a:r>
              <a:rPr lang="en-US" dirty="0" smtClean="0"/>
              <a:t>a larger SSD </a:t>
            </a:r>
            <a:r>
              <a:rPr lang="en-US" dirty="0"/>
              <a:t>cache maybe?</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54</a:t>
            </a:fld>
            <a:endParaRPr lang="en-US" dirty="0"/>
          </a:p>
        </p:txBody>
      </p:sp>
    </p:spTree>
    <p:extLst>
      <p:ext uri="{BB962C8B-B14F-4D97-AF65-F5344CB8AC3E}">
        <p14:creationId xmlns:p14="http://schemas.microsoft.com/office/powerpoint/2010/main" val="2577678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 File Sync</a:t>
            </a:r>
          </a:p>
        </p:txBody>
      </p:sp>
      <p:sp>
        <p:nvSpPr>
          <p:cNvPr id="3" name="Content Placeholder 2"/>
          <p:cNvSpPr>
            <a:spLocks noGrp="1"/>
          </p:cNvSpPr>
          <p:nvPr>
            <p:ph idx="1"/>
          </p:nvPr>
        </p:nvSpPr>
        <p:spPr>
          <a:xfrm>
            <a:off x="162962" y="1176950"/>
            <a:ext cx="6136238" cy="511173"/>
          </a:xfrm>
        </p:spPr>
        <p:txBody>
          <a:bodyPr>
            <a:normAutofit fontScale="85000" lnSpcReduction="10000"/>
          </a:bodyPr>
          <a:lstStyle/>
          <a:p>
            <a:r>
              <a:rPr lang="en-US" dirty="0" smtClean="0"/>
              <a:t>Example from a production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55</a:t>
            </a:fld>
            <a:endParaRPr lang="en-US" dirty="0"/>
          </a:p>
        </p:txBody>
      </p:sp>
      <p:sp>
        <p:nvSpPr>
          <p:cNvPr id="7" name="Content Placeholder 2"/>
          <p:cNvSpPr txBox="1">
            <a:spLocks/>
          </p:cNvSpPr>
          <p:nvPr/>
        </p:nvSpPr>
        <p:spPr>
          <a:xfrm>
            <a:off x="6299200" y="3071587"/>
            <a:ext cx="2818607" cy="1402057"/>
          </a:xfrm>
          <a:prstGeom prst="rect">
            <a:avLst/>
          </a:prstGeom>
        </p:spPr>
        <p:txBody>
          <a:bodyPr vert="horz">
            <a:normAutofit lnSpcReduction="1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600" dirty="0" smtClean="0"/>
              <a:t>Low </a:t>
            </a:r>
            <a:r>
              <a:rPr lang="en-US" sz="2600" dirty="0"/>
              <a:t>latency from </a:t>
            </a:r>
          </a:p>
          <a:p>
            <a:pPr marL="36576" indent="0">
              <a:buNone/>
            </a:pPr>
            <a:r>
              <a:rPr lang="en-US" sz="2600" dirty="0"/>
              <a:t>writes because of</a:t>
            </a:r>
          </a:p>
          <a:p>
            <a:pPr marL="36576" indent="0">
              <a:buNone/>
            </a:pPr>
            <a:r>
              <a:rPr lang="en-US" sz="2600" dirty="0"/>
              <a:t>storage cache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GB" dirty="0"/>
          </a:p>
        </p:txBody>
      </p:sp>
      <p:pic>
        <p:nvPicPr>
          <p:cNvPr id="8198" name="Picture 6" descr="C:\mblaszcz private\PRESENTATIONS MAIN\aaa UKOUG 2013\working\pics latency\pictures\OraLatencyMap_commit_time_examp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48" y="1688123"/>
            <a:ext cx="5777924" cy="4349674"/>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00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 File Sync</a:t>
            </a:r>
          </a:p>
        </p:txBody>
      </p:sp>
      <p:sp>
        <p:nvSpPr>
          <p:cNvPr id="3" name="Content Placeholder 2"/>
          <p:cNvSpPr>
            <a:spLocks noGrp="1"/>
          </p:cNvSpPr>
          <p:nvPr>
            <p:ph idx="1"/>
          </p:nvPr>
        </p:nvSpPr>
        <p:spPr>
          <a:xfrm>
            <a:off x="162962" y="1176950"/>
            <a:ext cx="6136238" cy="511173"/>
          </a:xfrm>
        </p:spPr>
        <p:txBody>
          <a:bodyPr>
            <a:normAutofit fontScale="85000" lnSpcReduction="10000"/>
          </a:bodyPr>
          <a:lstStyle/>
          <a:p>
            <a:r>
              <a:rPr lang="en-US" dirty="0" smtClean="0"/>
              <a:t>Example from a production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56</a:t>
            </a:fld>
            <a:endParaRPr lang="en-US" dirty="0"/>
          </a:p>
        </p:txBody>
      </p:sp>
      <p:sp>
        <p:nvSpPr>
          <p:cNvPr id="7" name="Content Placeholder 2"/>
          <p:cNvSpPr txBox="1">
            <a:spLocks/>
          </p:cNvSpPr>
          <p:nvPr/>
        </p:nvSpPr>
        <p:spPr>
          <a:xfrm>
            <a:off x="6299200" y="3071587"/>
            <a:ext cx="2818607" cy="1402057"/>
          </a:xfrm>
          <a:prstGeom prst="rect">
            <a:avLst/>
          </a:prstGeom>
        </p:spPr>
        <p:txBody>
          <a:bodyPr vert="horz">
            <a:normAutofit lnSpcReduction="1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600" dirty="0"/>
              <a:t>low latency from </a:t>
            </a:r>
          </a:p>
          <a:p>
            <a:pPr marL="36576" indent="0">
              <a:buNone/>
            </a:pPr>
            <a:r>
              <a:rPr lang="en-US" sz="2600" dirty="0"/>
              <a:t>writes because of</a:t>
            </a:r>
          </a:p>
          <a:p>
            <a:pPr marL="36576" indent="0">
              <a:buNone/>
            </a:pPr>
            <a:r>
              <a:rPr lang="en-US" sz="2600" dirty="0"/>
              <a:t>storage cache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GB" dirty="0"/>
          </a:p>
        </p:txBody>
      </p:sp>
      <p:pic>
        <p:nvPicPr>
          <p:cNvPr id="8198" name="Picture 6" descr="C:\mblaszcz private\PRESENTATIONS MAIN\aaa UKOUG 2013\working\pics latency\pictures\OraLatencyMap_commit_time_examp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48" y="1688123"/>
            <a:ext cx="5777924" cy="4349674"/>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3074" name="Picture 2" descr="C:\mblaszcz private\PRESENTATIONS MAIN\aaa UKOUG 2013\working\pics latency\pictures\OraLatencyMap_commit_time_examp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302"/>
            <a:ext cx="9144000" cy="688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8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 File Sync</a:t>
            </a:r>
          </a:p>
        </p:txBody>
      </p:sp>
      <p:sp>
        <p:nvSpPr>
          <p:cNvPr id="3" name="Content Placeholder 2"/>
          <p:cNvSpPr>
            <a:spLocks noGrp="1"/>
          </p:cNvSpPr>
          <p:nvPr>
            <p:ph idx="1"/>
          </p:nvPr>
        </p:nvSpPr>
        <p:spPr>
          <a:xfrm>
            <a:off x="162962" y="1176950"/>
            <a:ext cx="6136238" cy="511173"/>
          </a:xfrm>
        </p:spPr>
        <p:txBody>
          <a:bodyPr>
            <a:normAutofit fontScale="85000" lnSpcReduction="10000"/>
          </a:bodyPr>
          <a:lstStyle/>
          <a:p>
            <a:r>
              <a:rPr lang="en-US" dirty="0" smtClean="0"/>
              <a:t>Example from a production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57</a:t>
            </a:fld>
            <a:endParaRPr lang="en-US" dirty="0"/>
          </a:p>
        </p:txBody>
      </p:sp>
      <p:sp>
        <p:nvSpPr>
          <p:cNvPr id="7" name="Content Placeholder 2"/>
          <p:cNvSpPr txBox="1">
            <a:spLocks/>
          </p:cNvSpPr>
          <p:nvPr/>
        </p:nvSpPr>
        <p:spPr>
          <a:xfrm>
            <a:off x="6299200" y="3071587"/>
            <a:ext cx="2818607" cy="1402057"/>
          </a:xfrm>
          <a:prstGeom prst="rect">
            <a:avLst/>
          </a:prstGeom>
        </p:spPr>
        <p:txBody>
          <a:bodyPr vert="horz">
            <a:normAutofit lnSpcReduction="1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2600" dirty="0" smtClean="0"/>
              <a:t>Low </a:t>
            </a:r>
            <a:r>
              <a:rPr lang="en-US" sz="2600" dirty="0"/>
              <a:t>latency from </a:t>
            </a:r>
          </a:p>
          <a:p>
            <a:pPr marL="36576" indent="0">
              <a:buNone/>
            </a:pPr>
            <a:r>
              <a:rPr lang="en-US" sz="2600" dirty="0"/>
              <a:t>writes because of</a:t>
            </a:r>
          </a:p>
          <a:p>
            <a:pPr marL="36576" indent="0">
              <a:buNone/>
            </a:pPr>
            <a:r>
              <a:rPr lang="en-US" sz="2600" dirty="0"/>
              <a:t>storage cache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GB" dirty="0"/>
          </a:p>
        </p:txBody>
      </p:sp>
      <p:pic>
        <p:nvPicPr>
          <p:cNvPr id="8198" name="Picture 6" descr="C:\mblaszcz private\PRESENTATIONS MAIN\aaa UKOUG 2013\working\pics latency\pictures\OraLatencyMap_commit_time_examp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48" y="1688123"/>
            <a:ext cx="5777924" cy="4349674"/>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76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 File </a:t>
            </a:r>
            <a:r>
              <a:rPr lang="en-GB" dirty="0" smtClean="0"/>
              <a:t>Sync</a:t>
            </a:r>
            <a:endParaRPr lang="en-GB" dirty="0"/>
          </a:p>
        </p:txBody>
      </p:sp>
      <p:sp>
        <p:nvSpPr>
          <p:cNvPr id="3" name="Content Placeholder 2"/>
          <p:cNvSpPr>
            <a:spLocks noGrp="1"/>
          </p:cNvSpPr>
          <p:nvPr>
            <p:ph idx="1"/>
          </p:nvPr>
        </p:nvSpPr>
        <p:spPr>
          <a:xfrm>
            <a:off x="162961" y="1176950"/>
            <a:ext cx="8827129" cy="542434"/>
          </a:xfrm>
        </p:spPr>
        <p:txBody>
          <a:bodyPr>
            <a:normAutofit lnSpcReduction="10000"/>
          </a:bodyPr>
          <a:lstStyle/>
          <a:p>
            <a:r>
              <a:rPr lang="en-US" dirty="0" smtClean="0"/>
              <a:t>Anomaly, on a test system</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58</a:t>
            </a:fld>
            <a:endParaRPr lang="en-US" dirty="0"/>
          </a:p>
        </p:txBody>
      </p:sp>
      <p:pic>
        <p:nvPicPr>
          <p:cNvPr id="9218" name="Picture 2" descr="C:\mblaszcz private\PRESENTATIONS MAIN\aaa UKOUG 2013\working\pics latency\pictures\rucio_insert_test_log_file_sync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21968" y="1735014"/>
            <a:ext cx="5674342" cy="4258369"/>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8707" y="2811018"/>
            <a:ext cx="2559539" cy="1631216"/>
          </a:xfrm>
          <a:prstGeom prst="rect">
            <a:avLst/>
          </a:prstGeom>
        </p:spPr>
        <p:txBody>
          <a:bodyPr wrap="square">
            <a:spAutoFit/>
          </a:bodyPr>
          <a:lstStyle/>
          <a:p>
            <a:r>
              <a:rPr lang="en-US" sz="2500" dirty="0"/>
              <a:t>High latency</a:t>
            </a:r>
          </a:p>
          <a:p>
            <a:r>
              <a:rPr lang="en-US" sz="2500" dirty="0"/>
              <a:t>caused by HW</a:t>
            </a:r>
          </a:p>
          <a:p>
            <a:r>
              <a:rPr lang="en-US" sz="2500" dirty="0"/>
              <a:t>Issues and high </a:t>
            </a:r>
          </a:p>
          <a:p>
            <a:r>
              <a:rPr lang="en-US" sz="2500" dirty="0"/>
              <a:t>load from Oracle</a:t>
            </a:r>
          </a:p>
        </p:txBody>
      </p:sp>
    </p:spTree>
    <p:extLst>
      <p:ext uri="{BB962C8B-B14F-4D97-AF65-F5344CB8AC3E}">
        <p14:creationId xmlns:p14="http://schemas.microsoft.com/office/powerpoint/2010/main" val="12193832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 File </a:t>
            </a:r>
            <a:r>
              <a:rPr lang="en-GB" dirty="0" smtClean="0"/>
              <a:t>Sync</a:t>
            </a:r>
            <a:endParaRPr lang="en-GB" dirty="0"/>
          </a:p>
        </p:txBody>
      </p:sp>
      <p:sp>
        <p:nvSpPr>
          <p:cNvPr id="3" name="Content Placeholder 2"/>
          <p:cNvSpPr>
            <a:spLocks noGrp="1"/>
          </p:cNvSpPr>
          <p:nvPr>
            <p:ph idx="1"/>
          </p:nvPr>
        </p:nvSpPr>
        <p:spPr>
          <a:xfrm>
            <a:off x="162961" y="1176950"/>
            <a:ext cx="8827129" cy="542434"/>
          </a:xfrm>
        </p:spPr>
        <p:txBody>
          <a:bodyPr>
            <a:normAutofit lnSpcReduction="10000"/>
          </a:bodyPr>
          <a:lstStyle/>
          <a:p>
            <a:r>
              <a:rPr lang="en-US" dirty="0" smtClean="0"/>
              <a:t>Anomaly, on a test system</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59</a:t>
            </a:fld>
            <a:endParaRPr lang="en-US" dirty="0"/>
          </a:p>
        </p:txBody>
      </p:sp>
      <p:pic>
        <p:nvPicPr>
          <p:cNvPr id="9218" name="Picture 2" descr="C:\mblaszcz private\PRESENTATIONS MAIN\aaa UKOUG 2013\working\pics latency\pictures\rucio_insert_test_log_file_sync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21968" y="1735014"/>
            <a:ext cx="5674342" cy="4258369"/>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8707" y="2811018"/>
            <a:ext cx="2559539" cy="1631216"/>
          </a:xfrm>
          <a:prstGeom prst="rect">
            <a:avLst/>
          </a:prstGeom>
        </p:spPr>
        <p:txBody>
          <a:bodyPr wrap="square">
            <a:spAutoFit/>
          </a:bodyPr>
          <a:lstStyle/>
          <a:p>
            <a:r>
              <a:rPr lang="en-US" sz="2500" dirty="0"/>
              <a:t>High latency</a:t>
            </a:r>
          </a:p>
          <a:p>
            <a:r>
              <a:rPr lang="en-US" sz="2500" dirty="0"/>
              <a:t>caused by HW</a:t>
            </a:r>
          </a:p>
          <a:p>
            <a:r>
              <a:rPr lang="en-US" sz="2500" dirty="0"/>
              <a:t>Issues and high </a:t>
            </a:r>
          </a:p>
          <a:p>
            <a:r>
              <a:rPr lang="en-US" sz="2500" dirty="0"/>
              <a:t>load from Oracle</a:t>
            </a:r>
          </a:p>
        </p:txBody>
      </p:sp>
      <p:pic>
        <p:nvPicPr>
          <p:cNvPr id="2051" name="Picture 3" descr="C:\mblaszcz private\PRESENTATIONS MAIN\aaa UKOUG 2013\working\pics latency\pictures\rucio_insert_test_log_file_syn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6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LHC</a:t>
            </a:r>
            <a:r>
              <a:rPr lang="en-GB" dirty="0" smtClean="0"/>
              <a:t>, </a:t>
            </a:r>
            <a:r>
              <a:rPr lang="pl-PL" dirty="0" smtClean="0"/>
              <a:t>Experiments</a:t>
            </a:r>
            <a:r>
              <a:rPr lang="en-GB" dirty="0" smtClean="0"/>
              <a:t>, Physics</a:t>
            </a:r>
            <a:endParaRPr lang="en-GB" dirty="0"/>
          </a:p>
        </p:txBody>
      </p:sp>
      <p:sp>
        <p:nvSpPr>
          <p:cNvPr id="3" name="Content Placeholder 2"/>
          <p:cNvSpPr>
            <a:spLocks noGrp="1"/>
          </p:cNvSpPr>
          <p:nvPr>
            <p:ph idx="1"/>
          </p:nvPr>
        </p:nvSpPr>
        <p:spPr>
          <a:xfrm>
            <a:off x="0" y="1428278"/>
            <a:ext cx="4186201" cy="3718056"/>
          </a:xfrm>
        </p:spPr>
        <p:txBody>
          <a:bodyPr>
            <a:norm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solidFill>
                  <a:srgbClr val="0055A0"/>
                </a:solidFill>
                <a:ea typeface="DejaVu Sans" charset="0"/>
                <a:cs typeface="DejaVu Sans" charset="0"/>
              </a:rPr>
              <a:t>Large Hadron Collider (LHC)</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500" dirty="0" smtClean="0"/>
              <a:t>World’s </a:t>
            </a:r>
            <a:r>
              <a:rPr lang="en-GB" sz="1500" dirty="0"/>
              <a:t>largest and most powerful </a:t>
            </a:r>
            <a:r>
              <a:rPr lang="en-GB" sz="1500" dirty="0" smtClean="0"/>
              <a:t>particle accelerator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500" dirty="0" smtClean="0"/>
              <a:t>27km </a:t>
            </a:r>
            <a:r>
              <a:rPr lang="en-GB" sz="1500" dirty="0"/>
              <a:t>ring of superconducting magnets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500" dirty="0" smtClean="0">
                <a:solidFill>
                  <a:srgbClr val="0055A0"/>
                </a:solidFill>
                <a:ea typeface="DejaVu Sans" charset="0"/>
                <a:cs typeface="DejaVu Sans" charset="0"/>
              </a:rPr>
              <a:t>Currently undergoing upgrades, restart in 2015</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smtClean="0">
                <a:solidFill>
                  <a:srgbClr val="0055A0"/>
                </a:solidFill>
                <a:ea typeface="DejaVu Sans" charset="0"/>
                <a:cs typeface="DejaVu Sans" charset="0"/>
              </a:rPr>
              <a:t>The products of particle collisions are captured by complex detectors and analyzed by software in the experiments dedicated to LHC</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1" dirty="0" smtClean="0">
                <a:solidFill>
                  <a:srgbClr val="FF0000"/>
                </a:solidFill>
                <a:ea typeface="DejaVu Sans" charset="0"/>
                <a:cs typeface="DejaVu Sans" charset="0"/>
              </a:rPr>
              <a:t>Higgs boson </a:t>
            </a:r>
            <a:r>
              <a:rPr lang="en-US" sz="1600" b="1" dirty="0" smtClean="0">
                <a:solidFill>
                  <a:srgbClr val="0055A0"/>
                </a:solidFill>
                <a:ea typeface="DejaVu Sans" charset="0"/>
                <a:cs typeface="DejaVu Sans" charset="0"/>
              </a:rPr>
              <a:t>discovered! </a:t>
            </a:r>
          </a:p>
          <a:p>
            <a:pPr marL="36576"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800" dirty="0" smtClean="0">
              <a:solidFill>
                <a:srgbClr val="0055A0"/>
              </a:solidFill>
              <a:ea typeface="DejaVu Sans" charset="0"/>
              <a:cs typeface="DejaVu Sans" charset="0"/>
            </a:endParaRPr>
          </a:p>
          <a:p>
            <a:pPr marL="36576"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dirty="0" smtClean="0">
              <a:solidFill>
                <a:srgbClr val="0055A0"/>
              </a:solidFill>
              <a:ea typeface="DejaVu Sans" charset="0"/>
              <a:cs typeface="DejaVu Sans"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chemeClr val="tx2"/>
              </a:solidFill>
              <a:ea typeface="DejaVu Sans" charset="0"/>
              <a:cs typeface="DejaVu Sans" charset="0"/>
            </a:endParaRPr>
          </a:p>
          <a:p>
            <a:pPr marL="36576"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24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20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16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2000" dirty="0" smtClean="0">
              <a:solidFill>
                <a:schemeClr val="tx1"/>
              </a:solidFill>
              <a:ea typeface="DejaVu Sans" charset="0"/>
              <a:cs typeface="DejaVu Sans" charset="0"/>
            </a:endParaRPr>
          </a:p>
        </p:txBody>
      </p:sp>
      <p:pic>
        <p:nvPicPr>
          <p:cNvPr id="10" name="Picture 9" descr="CERN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118" y="1279887"/>
            <a:ext cx="5072466" cy="3250348"/>
          </a:xfrm>
          <a:prstGeom prst="rect">
            <a:avLst/>
          </a:prstGeom>
        </p:spPr>
      </p:pic>
      <p:sp>
        <p:nvSpPr>
          <p:cNvPr id="15" name="Content Placeholder 2"/>
          <p:cNvSpPr txBox="1">
            <a:spLocks/>
          </p:cNvSpPr>
          <p:nvPr/>
        </p:nvSpPr>
        <p:spPr>
          <a:xfrm>
            <a:off x="0" y="4859167"/>
            <a:ext cx="9160372" cy="1352707"/>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t>The Nobel Prize in Physics 2013 was awarded jointly to François </a:t>
            </a:r>
            <a:r>
              <a:rPr lang="en-GB" sz="1600" dirty="0" err="1" smtClean="0"/>
              <a:t>Englert</a:t>
            </a:r>
            <a:r>
              <a:rPr lang="en-GB" sz="1600" dirty="0" smtClean="0"/>
              <a:t> and Peter W. Higgs </a:t>
            </a:r>
            <a:r>
              <a:rPr lang="en-GB" sz="1600" i="1" dirty="0" smtClean="0"/>
              <a:t>"for the theoretical discovery of a mechanism that contributes to our understanding of the origin of mass of subatomic particles, and which recently was confirmed through the discovery of the predicted fundamental particle, by the ATLAS and CMS experiments at CERN's Large Hadron Collider"</a:t>
            </a:r>
            <a:endParaRPr lang="en-US" sz="1600" b="1" dirty="0" smtClean="0">
              <a:solidFill>
                <a:srgbClr val="0055A0"/>
              </a:solidFill>
              <a:ea typeface="DejaVu Sans" charset="0"/>
              <a:cs typeface="DejaVu Sans" charset="0"/>
            </a:endParaRPr>
          </a:p>
          <a:p>
            <a:pPr marL="36576" indent="0">
              <a:buFont typeface="Arial"/>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800" dirty="0" smtClean="0">
              <a:solidFill>
                <a:srgbClr val="0055A0"/>
              </a:solidFill>
              <a:ea typeface="DejaVu Sans" charset="0"/>
              <a:cs typeface="DejaVu Sans"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dirty="0" smtClean="0">
              <a:solidFill>
                <a:srgbClr val="0055A0"/>
              </a:solidFill>
              <a:ea typeface="DejaVu Sans" charset="0"/>
              <a:cs typeface="DejaVu Sans"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chemeClr val="tx2"/>
              </a:solidFill>
              <a:ea typeface="DejaVu Sans" charset="0"/>
              <a:cs typeface="DejaVu Sans" charset="0"/>
            </a:endParaRPr>
          </a:p>
          <a:p>
            <a:pPr marL="36576" indent="0">
              <a:buFont typeface="Arial"/>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24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20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16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2000" dirty="0" smtClean="0">
              <a:ea typeface="DejaVu Sans" charset="0"/>
              <a:cs typeface="DejaVu Sans" charset="0"/>
            </a:endParaRPr>
          </a:p>
        </p:txBody>
      </p:sp>
      <p:pic>
        <p:nvPicPr>
          <p:cNvPr id="16" name="Picture 15" descr="120820_LHC_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431151">
            <a:off x="4035304" y="1329961"/>
            <a:ext cx="5006851" cy="3332736"/>
          </a:xfrm>
          <a:prstGeom prst="rect">
            <a:avLst/>
          </a:prstGeom>
          <a:ln w="25400" cap="sq">
            <a:solidFill>
              <a:schemeClr val="accent2"/>
            </a:solidFill>
            <a:miter lim="800000"/>
          </a:ln>
        </p:spPr>
      </p:pic>
      <p:pic>
        <p:nvPicPr>
          <p:cNvPr id="17" name="Picture 16" descr="Untitled.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34118" y="1325124"/>
            <a:ext cx="5016677" cy="3346443"/>
          </a:xfrm>
          <a:prstGeom prst="rect">
            <a:avLst/>
          </a:prstGeom>
          <a:ln w="25400" cap="sq">
            <a:solidFill>
              <a:schemeClr val="accent2"/>
            </a:solidFill>
            <a:miter lim="800000"/>
          </a:ln>
        </p:spPr>
      </p:pic>
      <p:pic>
        <p:nvPicPr>
          <p:cNvPr id="20" name="Picture 19" descr="SimulatedLeadIonCollision.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74687">
            <a:off x="4085501" y="1294521"/>
            <a:ext cx="4937907" cy="3400582"/>
          </a:xfrm>
          <a:prstGeom prst="rect">
            <a:avLst/>
          </a:prstGeom>
          <a:ln w="25400" cap="sq">
            <a:solidFill>
              <a:schemeClr val="accent3"/>
            </a:solidFill>
            <a:miter lim="800000"/>
          </a:ln>
        </p:spPr>
      </p:pic>
      <p:pic>
        <p:nvPicPr>
          <p:cNvPr id="1026" name="Picture 2" descr="C:\mblaszcz private\PRESENTATIONS MAIN\aaa UKOUG 2013\pics\higgs-and-englert530.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301670">
            <a:off x="4122155" y="1289421"/>
            <a:ext cx="4879525" cy="3361207"/>
          </a:xfrm>
          <a:prstGeom prst="rect">
            <a:avLst/>
          </a:prstGeom>
          <a:noFill/>
          <a:ln w="25400">
            <a:solidFill>
              <a:schemeClr val="accent3"/>
            </a:solidFill>
          </a:ln>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4"/>
          </p:nvPr>
        </p:nvSpPr>
        <p:spPr>
          <a:xfrm>
            <a:off x="8185376" y="6356350"/>
            <a:ext cx="501424" cy="365125"/>
          </a:xfrm>
        </p:spPr>
        <p:txBody>
          <a:bodyPr/>
          <a:lstStyle/>
          <a:p>
            <a:fld id="{17918391-D411-FE40-AAD7-861AE5233E0E}" type="slidenum">
              <a:rPr lang="en-US" smtClean="0"/>
              <a:pPr/>
              <a:t>6</a:t>
            </a:fld>
            <a:endParaRPr lang="en-US" dirty="0"/>
          </a:p>
        </p:txBody>
      </p:sp>
    </p:spTree>
    <p:extLst>
      <p:ext uri="{BB962C8B-B14F-4D97-AF65-F5344CB8AC3E}">
        <p14:creationId xmlns:p14="http://schemas.microsoft.com/office/powerpoint/2010/main" val="190695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 File </a:t>
            </a:r>
            <a:r>
              <a:rPr lang="en-GB" dirty="0" smtClean="0"/>
              <a:t>Sync</a:t>
            </a:r>
            <a:endParaRPr lang="en-GB" dirty="0"/>
          </a:p>
        </p:txBody>
      </p:sp>
      <p:sp>
        <p:nvSpPr>
          <p:cNvPr id="3" name="Content Placeholder 2"/>
          <p:cNvSpPr>
            <a:spLocks noGrp="1"/>
          </p:cNvSpPr>
          <p:nvPr>
            <p:ph idx="1"/>
          </p:nvPr>
        </p:nvSpPr>
        <p:spPr>
          <a:xfrm>
            <a:off x="162961" y="1176950"/>
            <a:ext cx="8827129" cy="542434"/>
          </a:xfrm>
        </p:spPr>
        <p:txBody>
          <a:bodyPr>
            <a:normAutofit lnSpcReduction="10000"/>
          </a:bodyPr>
          <a:lstStyle/>
          <a:p>
            <a:r>
              <a:rPr lang="en-US" dirty="0" smtClean="0"/>
              <a:t>Anomaly, on a test system</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60</a:t>
            </a:fld>
            <a:endParaRPr lang="en-US" dirty="0"/>
          </a:p>
        </p:txBody>
      </p:sp>
      <p:pic>
        <p:nvPicPr>
          <p:cNvPr id="9218" name="Picture 2" descr="C:\mblaszcz private\PRESENTATIONS MAIN\aaa UKOUG 2013\working\pics latency\pictures\rucio_insert_test_log_file_sync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21968" y="1735014"/>
            <a:ext cx="5674342" cy="4258369"/>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8707" y="2811018"/>
            <a:ext cx="2559539" cy="1631216"/>
          </a:xfrm>
          <a:prstGeom prst="rect">
            <a:avLst/>
          </a:prstGeom>
        </p:spPr>
        <p:txBody>
          <a:bodyPr wrap="square">
            <a:spAutoFit/>
          </a:bodyPr>
          <a:lstStyle/>
          <a:p>
            <a:r>
              <a:rPr lang="en-US" sz="2500" dirty="0"/>
              <a:t>High latency</a:t>
            </a:r>
          </a:p>
          <a:p>
            <a:r>
              <a:rPr lang="en-US" sz="2500" dirty="0"/>
              <a:t>caused by HW</a:t>
            </a:r>
          </a:p>
          <a:p>
            <a:r>
              <a:rPr lang="en-US" sz="2500" dirty="0"/>
              <a:t>Issues and high </a:t>
            </a:r>
          </a:p>
          <a:p>
            <a:r>
              <a:rPr lang="en-US" sz="2500" dirty="0"/>
              <a:t>load from Oracle</a:t>
            </a:r>
          </a:p>
        </p:txBody>
      </p:sp>
    </p:spTree>
    <p:extLst>
      <p:ext uri="{BB962C8B-B14F-4D97-AF65-F5344CB8AC3E}">
        <p14:creationId xmlns:p14="http://schemas.microsoft.com/office/powerpoint/2010/main" val="180500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Limitations</a:t>
            </a:r>
            <a:endParaRPr lang="en-GB" dirty="0"/>
          </a:p>
        </p:txBody>
      </p:sp>
      <p:sp>
        <p:nvSpPr>
          <p:cNvPr id="3" name="Content Placeholder 2"/>
          <p:cNvSpPr>
            <a:spLocks noGrp="1"/>
          </p:cNvSpPr>
          <p:nvPr>
            <p:ph idx="1"/>
          </p:nvPr>
        </p:nvSpPr>
        <p:spPr/>
        <p:txBody>
          <a:bodyPr>
            <a:normAutofit/>
          </a:bodyPr>
          <a:lstStyle/>
          <a:p>
            <a:r>
              <a:rPr lang="en-US" dirty="0" smtClean="0"/>
              <a:t>Wait event timing is done by </a:t>
            </a:r>
            <a:r>
              <a:rPr lang="en-US" dirty="0" smtClean="0">
                <a:solidFill>
                  <a:srgbClr val="FF0000"/>
                </a:solidFill>
              </a:rPr>
              <a:t>Oracle code</a:t>
            </a:r>
          </a:p>
          <a:p>
            <a:pPr lvl="1"/>
            <a:r>
              <a:rPr lang="en-US" dirty="0" smtClean="0"/>
              <a:t>May not reflect actual </a:t>
            </a:r>
            <a:r>
              <a:rPr lang="en-US" dirty="0" smtClean="0">
                <a:solidFill>
                  <a:srgbClr val="FF0000"/>
                </a:solidFill>
              </a:rPr>
              <a:t>I/O service time</a:t>
            </a:r>
          </a:p>
          <a:p>
            <a:pPr lvl="1"/>
            <a:r>
              <a:rPr lang="en-US" dirty="0" smtClean="0"/>
              <a:t>CPU time may also be accounted as I/O wait</a:t>
            </a:r>
          </a:p>
          <a:p>
            <a:pPr lvl="1"/>
            <a:r>
              <a:rPr lang="en-US" dirty="0" smtClean="0"/>
              <a:t>Server high load can distort the timing values</a:t>
            </a:r>
          </a:p>
          <a:p>
            <a:pPr lvl="1"/>
            <a:r>
              <a:rPr lang="en-US" dirty="0" err="1" smtClean="0"/>
              <a:t>V$event_histogram</a:t>
            </a:r>
            <a:r>
              <a:rPr lang="en-US" dirty="0" smtClean="0"/>
              <a:t> has only </a:t>
            </a:r>
            <a:r>
              <a:rPr lang="en-US" dirty="0" err="1" smtClean="0"/>
              <a:t>milli</a:t>
            </a:r>
            <a:r>
              <a:rPr lang="en-US" dirty="0" smtClean="0"/>
              <a:t> sec precision</a:t>
            </a:r>
          </a:p>
          <a:p>
            <a:endParaRPr lang="en-US" dirty="0" smtClean="0"/>
          </a:p>
          <a:p>
            <a:r>
              <a:rPr lang="en-US" dirty="0" smtClean="0"/>
              <a:t>Asynchronous I/O</a:t>
            </a:r>
          </a:p>
          <a:p>
            <a:pPr lvl="1"/>
            <a:r>
              <a:rPr lang="en-GB" dirty="0"/>
              <a:t>W</a:t>
            </a:r>
            <a:r>
              <a:rPr lang="en-GB" dirty="0" smtClean="0"/>
              <a:t>ait </a:t>
            </a:r>
            <a:r>
              <a:rPr lang="en-GB" dirty="0"/>
              <a:t>events </a:t>
            </a:r>
            <a:r>
              <a:rPr lang="en-GB" dirty="0" smtClean="0"/>
              <a:t>of this family are very hard or impossible to utilize in </a:t>
            </a:r>
            <a:r>
              <a:rPr lang="en-GB" dirty="0"/>
              <a:t>the context of </a:t>
            </a:r>
            <a:r>
              <a:rPr lang="en-GB" dirty="0" smtClean="0"/>
              <a:t>latency</a:t>
            </a:r>
          </a:p>
          <a:p>
            <a:pPr lvl="1"/>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61</a:t>
            </a:fld>
            <a:endParaRPr lang="en-US" dirty="0"/>
          </a:p>
        </p:txBody>
      </p:sp>
    </p:spTree>
    <p:extLst>
      <p:ext uri="{BB962C8B-B14F-4D97-AF65-F5344CB8AC3E}">
        <p14:creationId xmlns:p14="http://schemas.microsoft.com/office/powerpoint/2010/main" val="6888222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Blocking Calls</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Db file sequential read</a:t>
            </a:r>
          </a:p>
          <a:p>
            <a:pPr lvl="1"/>
            <a:r>
              <a:rPr lang="en-US" dirty="0" smtClean="0"/>
              <a:t>Is the easiest event to relate to I/O service time</a:t>
            </a:r>
          </a:p>
          <a:p>
            <a:pPr lvl="1"/>
            <a:r>
              <a:rPr lang="en-US" dirty="0" smtClean="0"/>
              <a:t>Instruments </a:t>
            </a:r>
            <a:r>
              <a:rPr lang="en-US" dirty="0" smtClean="0">
                <a:solidFill>
                  <a:srgbClr val="FF0000"/>
                </a:solidFill>
              </a:rPr>
              <a:t>single-block reads</a:t>
            </a:r>
            <a:r>
              <a:rPr lang="en-US" dirty="0" smtClean="0"/>
              <a:t>, blocking I/O</a:t>
            </a:r>
          </a:p>
          <a:p>
            <a:pPr lvl="2"/>
            <a:r>
              <a:rPr lang="en-US" i="1" dirty="0" smtClean="0"/>
              <a:t>Note: in some cases Oracle can use </a:t>
            </a:r>
            <a:r>
              <a:rPr lang="en-US" i="1" dirty="0" err="1" smtClean="0"/>
              <a:t>async</a:t>
            </a:r>
            <a:r>
              <a:rPr lang="en-US" i="1" dirty="0" smtClean="0"/>
              <a:t> I/O for random reads, e.g</a:t>
            </a:r>
            <a:r>
              <a:rPr lang="en-US" i="1" dirty="0"/>
              <a:t>.</a:t>
            </a:r>
            <a:r>
              <a:rPr lang="en-US" i="1" dirty="0" smtClean="0"/>
              <a:t> for prefetching and batching. Wait event used in that case is ‘</a:t>
            </a:r>
            <a:r>
              <a:rPr lang="en-US" i="1" dirty="0" err="1" smtClean="0"/>
              <a:t>db</a:t>
            </a:r>
            <a:r>
              <a:rPr lang="en-US" i="1" dirty="0" smtClean="0"/>
              <a:t> file parallel read’</a:t>
            </a:r>
          </a:p>
          <a:p>
            <a:pPr marL="36576" indent="0">
              <a:buNone/>
            </a:pPr>
            <a:endParaRPr lang="en-US" dirty="0" smtClean="0"/>
          </a:p>
          <a:p>
            <a:r>
              <a:rPr lang="en-US" dirty="0" smtClean="0"/>
              <a:t>Log file sync</a:t>
            </a:r>
          </a:p>
          <a:p>
            <a:pPr lvl="1"/>
            <a:r>
              <a:rPr lang="en-GB" dirty="0" smtClean="0"/>
              <a:t>Big part of the commit-time wait</a:t>
            </a:r>
          </a:p>
          <a:p>
            <a:pPr lvl="1"/>
            <a:r>
              <a:rPr lang="en-US" dirty="0" smtClean="0"/>
              <a:t>Complex: it’s </a:t>
            </a:r>
            <a:r>
              <a:rPr lang="en-US" dirty="0" smtClean="0">
                <a:solidFill>
                  <a:srgbClr val="FF0000"/>
                </a:solidFill>
              </a:rPr>
              <a:t>not a pure I/O </a:t>
            </a:r>
            <a:r>
              <a:rPr lang="en-US" dirty="0" smtClean="0"/>
              <a:t>event</a:t>
            </a:r>
            <a:endParaRPr lang="en-GB" dirty="0" smtClean="0"/>
          </a:p>
          <a:p>
            <a:pPr lvl="1"/>
            <a:r>
              <a:rPr lang="en-GB" dirty="0" smtClean="0"/>
              <a:t>The root causes of high latency here can also be </a:t>
            </a:r>
            <a:r>
              <a:rPr lang="en-GB" dirty="0" smtClean="0">
                <a:solidFill>
                  <a:srgbClr val="FF0000"/>
                </a:solidFill>
              </a:rPr>
              <a:t>CPU</a:t>
            </a:r>
            <a:r>
              <a:rPr lang="en-GB" dirty="0" smtClean="0"/>
              <a:t> starvation and </a:t>
            </a:r>
            <a:r>
              <a:rPr lang="en-GB" dirty="0" smtClean="0">
                <a:solidFill>
                  <a:srgbClr val="FF0000"/>
                </a:solidFill>
              </a:rPr>
              <a:t>LGWR</a:t>
            </a:r>
            <a:r>
              <a:rPr lang="en-GB" dirty="0" smtClean="0"/>
              <a:t> behaviour (e.g. bugs)</a:t>
            </a:r>
          </a:p>
          <a:p>
            <a:pPr lvl="1"/>
            <a:endParaRPr lang="en-GB"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62</a:t>
            </a:fld>
            <a:endParaRPr lang="en-US" dirty="0"/>
          </a:p>
        </p:txBody>
      </p:sp>
    </p:spTree>
    <p:extLst>
      <p:ext uri="{BB962C8B-B14F-4D97-AF65-F5344CB8AC3E}">
        <p14:creationId xmlns:p14="http://schemas.microsoft.com/office/powerpoint/2010/main" val="24167817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and Trace Files</a:t>
            </a:r>
            <a:endParaRPr lang="en-GB" dirty="0"/>
          </a:p>
        </p:txBody>
      </p:sp>
      <p:sp>
        <p:nvSpPr>
          <p:cNvPr id="3" name="Content Placeholder 2"/>
          <p:cNvSpPr>
            <a:spLocks noGrp="1"/>
          </p:cNvSpPr>
          <p:nvPr>
            <p:ph idx="1"/>
          </p:nvPr>
        </p:nvSpPr>
        <p:spPr/>
        <p:txBody>
          <a:bodyPr>
            <a:normAutofit/>
          </a:bodyPr>
          <a:lstStyle/>
          <a:p>
            <a:r>
              <a:rPr lang="en-GB" dirty="0" smtClean="0"/>
              <a:t>Latency data is available in 10046 trace files</a:t>
            </a:r>
          </a:p>
          <a:p>
            <a:pPr lvl="1"/>
            <a:r>
              <a:rPr lang="en-GB" dirty="0" smtClean="0"/>
              <a:t>With micro second precision</a:t>
            </a:r>
          </a:p>
          <a:p>
            <a:pPr lvl="1"/>
            <a:r>
              <a:rPr lang="en-GB" dirty="0" smtClean="0"/>
              <a:t>Allows drill down to session level</a:t>
            </a:r>
          </a:p>
          <a:p>
            <a:pPr lvl="2"/>
            <a:r>
              <a:rPr lang="en-GB" dirty="0" smtClean="0"/>
              <a:t>As opposed to using global GV$ views</a:t>
            </a:r>
          </a:p>
          <a:p>
            <a:pPr lvl="1"/>
            <a:endParaRPr lang="en-GB" dirty="0"/>
          </a:p>
          <a:p>
            <a:pPr lvl="1"/>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63</a:t>
            </a:fld>
            <a:endParaRPr lang="en-US" dirty="0"/>
          </a:p>
        </p:txBody>
      </p:sp>
      <p:sp>
        <p:nvSpPr>
          <p:cNvPr id="5" name="Rectangle 4"/>
          <p:cNvSpPr/>
          <p:nvPr/>
        </p:nvSpPr>
        <p:spPr>
          <a:xfrm>
            <a:off x="540015" y="4642232"/>
            <a:ext cx="7836541" cy="672867"/>
          </a:xfrm>
          <a:prstGeom prst="rect">
            <a:avLst/>
          </a:prstGeom>
          <a:solidFill>
            <a:schemeClr val="tx1"/>
          </a:solidFill>
          <a:ln w="25400">
            <a:solidFill>
              <a:schemeClr val="accent4"/>
            </a:solidFill>
          </a:ln>
        </p:spPr>
        <p:txBody>
          <a:bodyPr wrap="square" tIns="72000">
            <a:spAutoFit/>
          </a:bodyPr>
          <a:lstStyle/>
          <a:p>
            <a:r>
              <a:rPr lang="en-GB" b="1" dirty="0" err="1" smtClean="0">
                <a:solidFill>
                  <a:schemeClr val="bg1"/>
                </a:solidFill>
                <a:effectLst>
                  <a:outerShdw blurRad="38100" dist="38100" dir="2700000" algn="tl">
                    <a:srgbClr val="000000">
                      <a:alpha val="43137"/>
                    </a:srgbClr>
                  </a:outerShdw>
                </a:effectLst>
                <a:latin typeface="Courier" pitchFamily="49" charset="0"/>
              </a:rPr>
              <a:t>nam</a:t>
            </a:r>
            <a:r>
              <a:rPr lang="en-GB" b="1" dirty="0">
                <a:solidFill>
                  <a:schemeClr val="bg1"/>
                </a:solidFill>
                <a:effectLst>
                  <a:outerShdw blurRad="38100" dist="38100" dir="2700000" algn="tl">
                    <a:srgbClr val="000000">
                      <a:alpha val="43137"/>
                    </a:srgbClr>
                  </a:outerShdw>
                </a:effectLst>
                <a:latin typeface="Courier" pitchFamily="49" charset="0"/>
              </a:rPr>
              <a:t>='</a:t>
            </a:r>
            <a:r>
              <a:rPr lang="en-GB" b="1" dirty="0" err="1">
                <a:solidFill>
                  <a:schemeClr val="bg1"/>
                </a:solidFill>
                <a:effectLst>
                  <a:outerShdw blurRad="38100" dist="38100" dir="2700000" algn="tl">
                    <a:srgbClr val="000000">
                      <a:alpha val="43137"/>
                    </a:srgbClr>
                  </a:outerShdw>
                </a:effectLst>
                <a:latin typeface="Courier" pitchFamily="49" charset="0"/>
              </a:rPr>
              <a:t>db</a:t>
            </a:r>
            <a:r>
              <a:rPr lang="en-GB" b="1" dirty="0">
                <a:solidFill>
                  <a:schemeClr val="bg1"/>
                </a:solidFill>
                <a:effectLst>
                  <a:outerShdw blurRad="38100" dist="38100" dir="2700000" algn="tl">
                    <a:srgbClr val="000000">
                      <a:alpha val="43137"/>
                    </a:srgbClr>
                  </a:outerShdw>
                </a:effectLst>
                <a:latin typeface="Courier" pitchFamily="49" charset="0"/>
              </a:rPr>
              <a:t> file sequential read' </a:t>
            </a:r>
            <a:r>
              <a:rPr lang="en-GB" b="1" dirty="0" err="1">
                <a:solidFill>
                  <a:schemeClr val="bg1"/>
                </a:solidFill>
                <a:effectLst>
                  <a:outerShdw blurRad="38100" dist="38100" dir="2700000" algn="tl">
                    <a:srgbClr val="000000">
                      <a:alpha val="43137"/>
                    </a:srgbClr>
                  </a:outerShdw>
                </a:effectLst>
                <a:latin typeface="Courier" pitchFamily="49" charset="0"/>
              </a:rPr>
              <a:t>ela</a:t>
            </a:r>
            <a:r>
              <a:rPr lang="en-GB" b="1" dirty="0">
                <a:solidFill>
                  <a:schemeClr val="bg1"/>
                </a:solidFill>
                <a:effectLst>
                  <a:outerShdw blurRad="38100" dist="38100" dir="2700000" algn="tl">
                    <a:srgbClr val="000000">
                      <a:alpha val="43137"/>
                    </a:srgbClr>
                  </a:outerShdw>
                </a:effectLst>
                <a:latin typeface="Courier" pitchFamily="49" charset="0"/>
              </a:rPr>
              <a:t>= 977 file#=7 block#=29618220 blocks=1 </a:t>
            </a:r>
            <a:r>
              <a:rPr lang="en-GB" b="1" dirty="0" err="1">
                <a:solidFill>
                  <a:schemeClr val="bg1"/>
                </a:solidFill>
                <a:effectLst>
                  <a:outerShdw blurRad="38100" dist="38100" dir="2700000" algn="tl">
                    <a:srgbClr val="000000">
                      <a:alpha val="43137"/>
                    </a:srgbClr>
                  </a:outerShdw>
                </a:effectLst>
                <a:latin typeface="Courier" pitchFamily="49" charset="0"/>
              </a:rPr>
              <a:t>obj</a:t>
            </a:r>
            <a:r>
              <a:rPr lang="en-GB" b="1" dirty="0">
                <a:solidFill>
                  <a:schemeClr val="bg1"/>
                </a:solidFill>
                <a:effectLst>
                  <a:outerShdw blurRad="38100" dist="38100" dir="2700000" algn="tl">
                    <a:srgbClr val="000000">
                      <a:alpha val="43137"/>
                    </a:srgbClr>
                  </a:outerShdw>
                </a:effectLst>
                <a:latin typeface="Courier" pitchFamily="49" charset="0"/>
              </a:rPr>
              <a:t>#=82015 </a:t>
            </a:r>
            <a:r>
              <a:rPr lang="en-GB" b="1" dirty="0" err="1">
                <a:solidFill>
                  <a:schemeClr val="bg1"/>
                </a:solidFill>
                <a:effectLst>
                  <a:outerShdw blurRad="38100" dist="38100" dir="2700000" algn="tl">
                    <a:srgbClr val="000000">
                      <a:alpha val="43137"/>
                    </a:srgbClr>
                  </a:outerShdw>
                </a:effectLst>
                <a:latin typeface="Courier" pitchFamily="49" charset="0"/>
              </a:rPr>
              <a:t>tim</a:t>
            </a:r>
            <a:r>
              <a:rPr lang="en-GB" b="1" dirty="0">
                <a:solidFill>
                  <a:schemeClr val="bg1"/>
                </a:solidFill>
                <a:effectLst>
                  <a:outerShdw blurRad="38100" dist="38100" dir="2700000" algn="tl">
                    <a:srgbClr val="000000">
                      <a:alpha val="43137"/>
                    </a:srgbClr>
                  </a:outerShdw>
                </a:effectLst>
                <a:latin typeface="Courier" pitchFamily="49" charset="0"/>
              </a:rPr>
              <a:t>=1377520823036634</a:t>
            </a:r>
            <a:endParaRPr lang="en-US" b="1" dirty="0" smtClean="0">
              <a:solidFill>
                <a:schemeClr val="bg1"/>
              </a:solidFill>
              <a:effectLst>
                <a:outerShdw blurRad="38100" dist="38100" dir="2700000" algn="tl">
                  <a:srgbClr val="000000">
                    <a:alpha val="43137"/>
                  </a:srgbClr>
                </a:outerShdw>
              </a:effectLst>
              <a:latin typeface="Courier" pitchFamily="49" charset="0"/>
            </a:endParaRPr>
          </a:p>
        </p:txBody>
      </p:sp>
      <p:sp>
        <p:nvSpPr>
          <p:cNvPr id="6" name="Rectangle 5"/>
          <p:cNvSpPr/>
          <p:nvPr/>
        </p:nvSpPr>
        <p:spPr>
          <a:xfrm>
            <a:off x="540014" y="3606259"/>
            <a:ext cx="7836541" cy="395869"/>
          </a:xfrm>
          <a:prstGeom prst="rect">
            <a:avLst/>
          </a:prstGeom>
          <a:solidFill>
            <a:schemeClr val="tx1"/>
          </a:solidFill>
          <a:ln w="25400">
            <a:solidFill>
              <a:schemeClr val="accent4"/>
            </a:solidFill>
          </a:ln>
        </p:spPr>
        <p:txBody>
          <a:bodyPr wrap="square" tIns="72000">
            <a:spAutoFit/>
          </a:bodyPr>
          <a:lstStyle/>
          <a:p>
            <a:r>
              <a:rPr lang="en-GB" b="1" dirty="0" smtClean="0">
                <a:solidFill>
                  <a:schemeClr val="bg1"/>
                </a:solidFill>
                <a:effectLst>
                  <a:outerShdw blurRad="38100" dist="38100" dir="2700000" algn="tl">
                    <a:srgbClr val="000000">
                      <a:alpha val="43137"/>
                    </a:srgbClr>
                  </a:outerShdw>
                </a:effectLst>
                <a:latin typeface="Courier" pitchFamily="49" charset="0"/>
              </a:rPr>
              <a:t>SQL&gt; exec </a:t>
            </a:r>
            <a:r>
              <a:rPr lang="en-GB" b="1" dirty="0" err="1" smtClean="0">
                <a:solidFill>
                  <a:schemeClr val="bg1"/>
                </a:solidFill>
                <a:effectLst>
                  <a:outerShdw blurRad="38100" dist="38100" dir="2700000" algn="tl">
                    <a:srgbClr val="000000">
                      <a:alpha val="43137"/>
                    </a:srgbClr>
                  </a:outerShdw>
                </a:effectLst>
                <a:latin typeface="Courier" pitchFamily="49" charset="0"/>
              </a:rPr>
              <a:t>dbms_monitor.session_trace_enable</a:t>
            </a:r>
            <a:r>
              <a:rPr lang="en-GB" b="1" dirty="0" smtClean="0">
                <a:solidFill>
                  <a:schemeClr val="bg1"/>
                </a:solidFill>
                <a:effectLst>
                  <a:outerShdw blurRad="38100" dist="38100" dir="2700000" algn="tl">
                    <a:srgbClr val="000000">
                      <a:alpha val="43137"/>
                    </a:srgbClr>
                  </a:outerShdw>
                </a:effectLst>
                <a:latin typeface="Courier" pitchFamily="49" charset="0"/>
              </a:rPr>
              <a:t>(</a:t>
            </a:r>
            <a:r>
              <a:rPr lang="en-GB" b="1" dirty="0" err="1" smtClean="0">
                <a:solidFill>
                  <a:schemeClr val="bg1"/>
                </a:solidFill>
                <a:effectLst>
                  <a:outerShdw blurRad="38100" dist="38100" dir="2700000" algn="tl">
                    <a:srgbClr val="000000">
                      <a:alpha val="43137"/>
                    </a:srgbClr>
                  </a:outerShdw>
                </a:effectLst>
                <a:latin typeface="Courier" pitchFamily="49" charset="0"/>
              </a:rPr>
              <a:t>sid,serial</a:t>
            </a:r>
            <a:r>
              <a:rPr lang="en-GB" b="1" dirty="0" smtClean="0">
                <a:solidFill>
                  <a:schemeClr val="bg1"/>
                </a:solidFill>
                <a:effectLst>
                  <a:outerShdw blurRad="38100" dist="38100" dir="2700000" algn="tl">
                    <a:srgbClr val="000000">
                      <a:alpha val="43137"/>
                    </a:srgbClr>
                  </a:outerShdw>
                </a:effectLst>
                <a:latin typeface="Courier" pitchFamily="49" charset="0"/>
              </a:rPr>
              <a:t>#)</a:t>
            </a:r>
            <a:endParaRPr lang="en-US" b="1" dirty="0" smtClean="0">
              <a:solidFill>
                <a:schemeClr val="bg1"/>
              </a:solidFill>
              <a:effectLst>
                <a:outerShdw blurRad="38100" dist="38100" dir="2700000" algn="tl">
                  <a:srgbClr val="000000">
                    <a:alpha val="43137"/>
                  </a:srgbClr>
                </a:outerShdw>
              </a:effectLst>
              <a:latin typeface="Courier" pitchFamily="49" charset="0"/>
            </a:endParaRPr>
          </a:p>
        </p:txBody>
      </p:sp>
    </p:spTree>
    <p:extLst>
      <p:ext uri="{BB962C8B-B14F-4D97-AF65-F5344CB8AC3E}">
        <p14:creationId xmlns:p14="http://schemas.microsoft.com/office/powerpoint/2010/main" val="6815446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More Latency Sources</a:t>
            </a:r>
            <a:endParaRPr lang="en-GB" dirty="0"/>
          </a:p>
        </p:txBody>
      </p:sp>
      <p:sp>
        <p:nvSpPr>
          <p:cNvPr id="3" name="Content Placeholder 2"/>
          <p:cNvSpPr>
            <a:spLocks noGrp="1"/>
          </p:cNvSpPr>
          <p:nvPr>
            <p:ph idx="1"/>
          </p:nvPr>
        </p:nvSpPr>
        <p:spPr/>
        <p:txBody>
          <a:bodyPr>
            <a:normAutofit/>
          </a:bodyPr>
          <a:lstStyle/>
          <a:p>
            <a:r>
              <a:rPr lang="en-GB" dirty="0" smtClean="0"/>
              <a:t>DTrace </a:t>
            </a:r>
          </a:p>
          <a:p>
            <a:pPr lvl="1"/>
            <a:r>
              <a:rPr lang="en-GB" dirty="0" smtClean="0"/>
              <a:t>Great performance tool, coming to Linux too</a:t>
            </a:r>
          </a:p>
          <a:p>
            <a:pPr lvl="1"/>
            <a:r>
              <a:rPr lang="en-GB" dirty="0" smtClean="0"/>
              <a:t>Can be used to </a:t>
            </a:r>
            <a:r>
              <a:rPr lang="en-GB" dirty="0" smtClean="0"/>
              <a:t>gather I/O </a:t>
            </a:r>
            <a:r>
              <a:rPr lang="en-GB" dirty="0" smtClean="0"/>
              <a:t>latency </a:t>
            </a:r>
            <a:r>
              <a:rPr lang="en-GB" dirty="0" smtClean="0"/>
              <a:t>histograms</a:t>
            </a:r>
          </a:p>
          <a:p>
            <a:pPr lvl="2"/>
            <a:r>
              <a:rPr lang="en-US" dirty="0" smtClean="0"/>
              <a:t>Use of the </a:t>
            </a:r>
            <a:r>
              <a:rPr lang="en-US" dirty="0" smtClean="0">
                <a:solidFill>
                  <a:srgbClr val="FF0000"/>
                </a:solidFill>
              </a:rPr>
              <a:t>quantize</a:t>
            </a:r>
            <a:r>
              <a:rPr lang="en-US" dirty="0" smtClean="0"/>
              <a:t> operator</a:t>
            </a:r>
            <a:endParaRPr lang="en-GB" dirty="0" smtClean="0"/>
          </a:p>
          <a:p>
            <a:endParaRPr lang="en-GB" dirty="0" smtClean="0"/>
          </a:p>
          <a:p>
            <a:endParaRPr lang="en-GB" dirty="0"/>
          </a:p>
          <a:p>
            <a:endParaRPr lang="en-GB" dirty="0" smtClean="0"/>
          </a:p>
          <a:p>
            <a:endParaRPr lang="en-GB" dirty="0"/>
          </a:p>
          <a:p>
            <a:endParaRPr lang="en-GB" dirty="0" smtClean="0"/>
          </a:p>
          <a:p>
            <a:pPr marL="36576" indent="0">
              <a:buNone/>
            </a:pPr>
            <a:endParaRPr lang="en-GB"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64</a:t>
            </a:fld>
            <a:endParaRPr lang="en-US" dirty="0"/>
          </a:p>
        </p:txBody>
      </p:sp>
      <p:sp>
        <p:nvSpPr>
          <p:cNvPr id="5" name="Rectangle 4"/>
          <p:cNvSpPr/>
          <p:nvPr/>
        </p:nvSpPr>
        <p:spPr>
          <a:xfrm>
            <a:off x="548180" y="3149791"/>
            <a:ext cx="7836541" cy="2611860"/>
          </a:xfrm>
          <a:prstGeom prst="rect">
            <a:avLst/>
          </a:prstGeom>
          <a:solidFill>
            <a:schemeClr val="tx1"/>
          </a:solidFill>
          <a:ln w="25400">
            <a:solidFill>
              <a:schemeClr val="accent4"/>
            </a:solidFill>
          </a:ln>
        </p:spPr>
        <p:txBody>
          <a:bodyPr wrap="square" tIns="72000">
            <a:spAutoFit/>
          </a:bodyPr>
          <a:lstStyle/>
          <a:p>
            <a:r>
              <a:rPr lang="en-GB" b="1" dirty="0" err="1">
                <a:solidFill>
                  <a:schemeClr val="bg1"/>
                </a:solidFill>
                <a:effectLst>
                  <a:outerShdw blurRad="38100" dist="38100" dir="2700000" algn="tl">
                    <a:srgbClr val="000000">
                      <a:alpha val="43137"/>
                    </a:srgbClr>
                  </a:outerShdw>
                </a:effectLst>
                <a:latin typeface="Courier" pitchFamily="49" charset="0"/>
              </a:rPr>
              <a:t>dtrace</a:t>
            </a:r>
            <a:r>
              <a:rPr lang="en-GB" b="1" dirty="0">
                <a:solidFill>
                  <a:schemeClr val="bg1"/>
                </a:solidFill>
                <a:effectLst>
                  <a:outerShdw blurRad="38100" dist="38100" dir="2700000" algn="tl">
                    <a:srgbClr val="000000">
                      <a:alpha val="43137"/>
                    </a:srgbClr>
                  </a:outerShdw>
                </a:effectLst>
                <a:latin typeface="Courier" pitchFamily="49" charset="0"/>
              </a:rPr>
              <a:t> -n '</a:t>
            </a:r>
          </a:p>
          <a:p>
            <a:r>
              <a:rPr lang="en-GB" b="1" dirty="0" err="1">
                <a:solidFill>
                  <a:schemeClr val="bg1"/>
                </a:solidFill>
                <a:effectLst>
                  <a:outerShdw blurRad="38100" dist="38100" dir="2700000" algn="tl">
                    <a:srgbClr val="000000">
                      <a:alpha val="43137"/>
                    </a:srgbClr>
                  </a:outerShdw>
                </a:effectLst>
                <a:latin typeface="Courier" pitchFamily="49" charset="0"/>
              </a:rPr>
              <a:t>syscall</a:t>
            </a:r>
            <a:r>
              <a:rPr lang="en-GB" b="1" dirty="0">
                <a:solidFill>
                  <a:schemeClr val="bg1"/>
                </a:solidFill>
                <a:effectLst>
                  <a:outerShdw blurRad="38100" dist="38100" dir="2700000" algn="tl">
                    <a:srgbClr val="000000">
                      <a:alpha val="43137"/>
                    </a:srgbClr>
                  </a:outerShdw>
                </a:effectLst>
                <a:latin typeface="Courier" pitchFamily="49" charset="0"/>
              </a:rPr>
              <a:t>::pread64:entry { self-&gt;s = timestamp; } </a:t>
            </a:r>
          </a:p>
          <a:p>
            <a:r>
              <a:rPr lang="en-GB" b="1" dirty="0" err="1">
                <a:solidFill>
                  <a:schemeClr val="bg1"/>
                </a:solidFill>
                <a:effectLst>
                  <a:outerShdw blurRad="38100" dist="38100" dir="2700000" algn="tl">
                    <a:srgbClr val="000000">
                      <a:alpha val="43137"/>
                    </a:srgbClr>
                  </a:outerShdw>
                </a:effectLst>
                <a:latin typeface="Courier" pitchFamily="49" charset="0"/>
              </a:rPr>
              <a:t>syscall</a:t>
            </a:r>
            <a:r>
              <a:rPr lang="en-GB" b="1" dirty="0">
                <a:solidFill>
                  <a:schemeClr val="bg1"/>
                </a:solidFill>
                <a:effectLst>
                  <a:outerShdw blurRad="38100" dist="38100" dir="2700000" algn="tl">
                    <a:srgbClr val="000000">
                      <a:alpha val="43137"/>
                    </a:srgbClr>
                  </a:outerShdw>
                </a:effectLst>
                <a:latin typeface="Courier" pitchFamily="49" charset="0"/>
              </a:rPr>
              <a:t>::pread64:return /self-&gt;s/ { @</a:t>
            </a:r>
            <a:r>
              <a:rPr lang="en-GB" b="1" dirty="0" err="1">
                <a:solidFill>
                  <a:schemeClr val="bg1"/>
                </a:solidFill>
                <a:effectLst>
                  <a:outerShdw blurRad="38100" dist="38100" dir="2700000" algn="tl">
                    <a:srgbClr val="000000">
                      <a:alpha val="43137"/>
                    </a:srgbClr>
                  </a:outerShdw>
                </a:effectLst>
                <a:latin typeface="Courier" pitchFamily="49" charset="0"/>
              </a:rPr>
              <a:t>pread</a:t>
            </a:r>
            <a:r>
              <a:rPr lang="en-GB" b="1" dirty="0">
                <a:solidFill>
                  <a:schemeClr val="bg1"/>
                </a:solidFill>
                <a:effectLst>
                  <a:outerShdw blurRad="38100" dist="38100" dir="2700000" algn="tl">
                    <a:srgbClr val="000000">
                      <a:alpha val="43137"/>
                    </a:srgbClr>
                  </a:outerShdw>
                </a:effectLst>
                <a:latin typeface="Courier" pitchFamily="49" charset="0"/>
              </a:rPr>
              <a:t>["ns"] = quantize(timestamp -self-&gt;s); self-&gt;s = 0; </a:t>
            </a:r>
            <a:r>
              <a:rPr lang="en-GB" b="1" dirty="0" smtClean="0">
                <a:solidFill>
                  <a:schemeClr val="bg1"/>
                </a:solidFill>
                <a:effectLst>
                  <a:outerShdw blurRad="38100" dist="38100" dir="2700000" algn="tl">
                    <a:srgbClr val="000000">
                      <a:alpha val="43137"/>
                    </a:srgbClr>
                  </a:outerShdw>
                </a:effectLst>
                <a:latin typeface="Courier" pitchFamily="49" charset="0"/>
              </a:rPr>
              <a:t>}</a:t>
            </a:r>
          </a:p>
          <a:p>
            <a:endParaRPr lang="en-GB" b="1" dirty="0">
              <a:solidFill>
                <a:schemeClr val="bg1"/>
              </a:solidFill>
              <a:effectLst>
                <a:outerShdw blurRad="38100" dist="38100" dir="2700000" algn="tl">
                  <a:srgbClr val="000000">
                    <a:alpha val="43137"/>
                  </a:srgbClr>
                </a:outerShdw>
              </a:effectLst>
              <a:latin typeface="Courier" pitchFamily="49" charset="0"/>
            </a:endParaRPr>
          </a:p>
          <a:p>
            <a:r>
              <a:rPr lang="en-GB" b="1" dirty="0">
                <a:solidFill>
                  <a:schemeClr val="bg1"/>
                </a:solidFill>
                <a:effectLst>
                  <a:outerShdw blurRad="38100" dist="38100" dir="2700000" algn="tl">
                    <a:srgbClr val="000000">
                      <a:alpha val="43137"/>
                    </a:srgbClr>
                  </a:outerShdw>
                </a:effectLst>
                <a:latin typeface="Courier" pitchFamily="49" charset="0"/>
              </a:rPr>
              <a:t>tick-10s {</a:t>
            </a:r>
          </a:p>
          <a:p>
            <a:r>
              <a:rPr lang="en-GB" b="1" dirty="0" err="1">
                <a:solidFill>
                  <a:schemeClr val="bg1"/>
                </a:solidFill>
                <a:effectLst>
                  <a:outerShdw blurRad="38100" dist="38100" dir="2700000" algn="tl">
                    <a:srgbClr val="000000">
                      <a:alpha val="43137"/>
                    </a:srgbClr>
                  </a:outerShdw>
                </a:effectLst>
                <a:latin typeface="Courier" pitchFamily="49" charset="0"/>
              </a:rPr>
              <a:t>printa</a:t>
            </a:r>
            <a:r>
              <a:rPr lang="en-GB" b="1" dirty="0">
                <a:solidFill>
                  <a:schemeClr val="bg1"/>
                </a:solidFill>
                <a:effectLst>
                  <a:outerShdw blurRad="38100" dist="38100" dir="2700000" algn="tl">
                    <a:srgbClr val="000000">
                      <a:alpha val="43137"/>
                    </a:srgbClr>
                  </a:outerShdw>
                </a:effectLst>
                <a:latin typeface="Courier" pitchFamily="49" charset="0"/>
              </a:rPr>
              <a:t>(@</a:t>
            </a:r>
            <a:r>
              <a:rPr lang="en-GB" b="1" dirty="0" err="1">
                <a:solidFill>
                  <a:schemeClr val="bg1"/>
                </a:solidFill>
                <a:effectLst>
                  <a:outerShdw blurRad="38100" dist="38100" dir="2700000" algn="tl">
                    <a:srgbClr val="000000">
                      <a:alpha val="43137"/>
                    </a:srgbClr>
                  </a:outerShdw>
                </a:effectLst>
                <a:latin typeface="Courier" pitchFamily="49" charset="0"/>
              </a:rPr>
              <a:t>pread</a:t>
            </a:r>
            <a:r>
              <a:rPr lang="en-GB" b="1" dirty="0">
                <a:solidFill>
                  <a:schemeClr val="bg1"/>
                </a:solidFill>
                <a:effectLst>
                  <a:outerShdw blurRad="38100" dist="38100" dir="2700000" algn="tl">
                    <a:srgbClr val="000000">
                      <a:alpha val="43137"/>
                    </a:srgbClr>
                  </a:outerShdw>
                </a:effectLst>
                <a:latin typeface="Courier" pitchFamily="49" charset="0"/>
              </a:rPr>
              <a:t>);</a:t>
            </a:r>
          </a:p>
          <a:p>
            <a:r>
              <a:rPr lang="en-GB" b="1" dirty="0" err="1">
                <a:solidFill>
                  <a:schemeClr val="bg1"/>
                </a:solidFill>
                <a:effectLst>
                  <a:outerShdw blurRad="38100" dist="38100" dir="2700000" algn="tl">
                    <a:srgbClr val="000000">
                      <a:alpha val="43137"/>
                    </a:srgbClr>
                  </a:outerShdw>
                </a:effectLst>
                <a:latin typeface="Courier" pitchFamily="49" charset="0"/>
              </a:rPr>
              <a:t>trunc</a:t>
            </a:r>
            <a:r>
              <a:rPr lang="en-GB" b="1" dirty="0">
                <a:solidFill>
                  <a:schemeClr val="bg1"/>
                </a:solidFill>
                <a:effectLst>
                  <a:outerShdw blurRad="38100" dist="38100" dir="2700000" algn="tl">
                    <a:srgbClr val="000000">
                      <a:alpha val="43137"/>
                    </a:srgbClr>
                  </a:outerShdw>
                </a:effectLst>
                <a:latin typeface="Courier" pitchFamily="49" charset="0"/>
              </a:rPr>
              <a:t>(@</a:t>
            </a:r>
            <a:r>
              <a:rPr lang="en-GB" b="1" dirty="0" err="1">
                <a:solidFill>
                  <a:schemeClr val="bg1"/>
                </a:solidFill>
                <a:effectLst>
                  <a:outerShdw blurRad="38100" dist="38100" dir="2700000" algn="tl">
                    <a:srgbClr val="000000">
                      <a:alpha val="43137"/>
                    </a:srgbClr>
                  </a:outerShdw>
                </a:effectLst>
                <a:latin typeface="Courier" pitchFamily="49" charset="0"/>
              </a:rPr>
              <a:t>pread</a:t>
            </a:r>
            <a:r>
              <a:rPr lang="en-GB" b="1" dirty="0">
                <a:solidFill>
                  <a:schemeClr val="bg1"/>
                </a:solidFill>
                <a:effectLst>
                  <a:outerShdw blurRad="38100" dist="38100" dir="2700000" algn="tl">
                    <a:srgbClr val="000000">
                      <a:alpha val="43137"/>
                    </a:srgbClr>
                  </a:outerShdw>
                </a:effectLst>
                <a:latin typeface="Courier" pitchFamily="49" charset="0"/>
              </a:rPr>
              <a:t>);</a:t>
            </a:r>
          </a:p>
          <a:p>
            <a:r>
              <a:rPr lang="en-GB" b="1" dirty="0">
                <a:solidFill>
                  <a:schemeClr val="bg1"/>
                </a:solidFill>
                <a:effectLst>
                  <a:outerShdw blurRad="38100" dist="38100" dir="2700000" algn="tl">
                    <a:srgbClr val="000000">
                      <a:alpha val="43137"/>
                    </a:srgbClr>
                  </a:outerShdw>
                </a:effectLst>
                <a:latin typeface="Courier" pitchFamily="49" charset="0"/>
              </a:rPr>
              <a:t>}'</a:t>
            </a:r>
            <a:endParaRPr lang="en-US" b="1" dirty="0" smtClean="0">
              <a:solidFill>
                <a:schemeClr val="bg1"/>
              </a:solidFill>
              <a:effectLst>
                <a:outerShdw blurRad="38100" dist="38100" dir="2700000" algn="tl">
                  <a:srgbClr val="000000">
                    <a:alpha val="43137"/>
                  </a:srgbClr>
                </a:outerShdw>
              </a:effectLst>
              <a:latin typeface="Courier" pitchFamily="49" charset="0"/>
            </a:endParaRPr>
          </a:p>
        </p:txBody>
      </p:sp>
    </p:spTree>
    <p:extLst>
      <p:ext uri="{BB962C8B-B14F-4D97-AF65-F5344CB8AC3E}">
        <p14:creationId xmlns:p14="http://schemas.microsoft.com/office/powerpoint/2010/main" val="2234112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idx="1"/>
          </p:nvPr>
        </p:nvSpPr>
        <p:spPr>
          <a:xfrm>
            <a:off x="0" y="1566229"/>
            <a:ext cx="6746658" cy="3809558"/>
          </a:xfrm>
        </p:spPr>
        <p:txBody>
          <a:bodyPr>
            <a:normAutofit/>
          </a:bodyPr>
          <a:lstStyle/>
          <a:p>
            <a:pPr>
              <a:lnSpc>
                <a:spcPct val="110000"/>
              </a:lnSpc>
            </a:pPr>
            <a:r>
              <a:rPr lang="en-US" sz="2800" dirty="0" smtClean="0">
                <a:solidFill>
                  <a:schemeClr val="accent2"/>
                </a:solidFill>
              </a:rPr>
              <a:t>CERN </a:t>
            </a:r>
            <a:r>
              <a:rPr lang="en-US" sz="2800" dirty="0">
                <a:solidFill>
                  <a:schemeClr val="accent2"/>
                </a:solidFill>
              </a:rPr>
              <a:t>and </a:t>
            </a:r>
            <a:r>
              <a:rPr lang="en-US" sz="2800" dirty="0" smtClean="0">
                <a:solidFill>
                  <a:schemeClr val="accent2"/>
                </a:solidFill>
              </a:rPr>
              <a:t>Oracle</a:t>
            </a:r>
            <a:endParaRPr lang="en-US" sz="2800" dirty="0">
              <a:solidFill>
                <a:schemeClr val="accent2"/>
              </a:solidFill>
            </a:endParaRPr>
          </a:p>
          <a:p>
            <a:pPr>
              <a:lnSpc>
                <a:spcPct val="110000"/>
              </a:lnSpc>
            </a:pPr>
            <a:r>
              <a:rPr lang="en-US" sz="2800" dirty="0">
                <a:solidFill>
                  <a:schemeClr val="accent2"/>
                </a:solidFill>
              </a:rPr>
              <a:t>Latency: what is the problem we are trying to solve</a:t>
            </a:r>
          </a:p>
          <a:p>
            <a:pPr>
              <a:lnSpc>
                <a:spcPct val="110000"/>
              </a:lnSpc>
            </a:pPr>
            <a:r>
              <a:rPr lang="en-US" sz="2800" dirty="0" smtClean="0">
                <a:solidFill>
                  <a:schemeClr val="accent2"/>
                </a:solidFill>
              </a:rPr>
              <a:t>Storage latency in </a:t>
            </a:r>
            <a:r>
              <a:rPr lang="en-US" sz="2800" dirty="0">
                <a:solidFill>
                  <a:schemeClr val="accent2"/>
                </a:solidFill>
              </a:rPr>
              <a:t>Oracle</a:t>
            </a:r>
          </a:p>
          <a:p>
            <a:pPr>
              <a:lnSpc>
                <a:spcPct val="110000"/>
              </a:lnSpc>
            </a:pPr>
            <a:r>
              <a:rPr lang="en-US" sz="2800" dirty="0" smtClean="0">
                <a:solidFill>
                  <a:schemeClr val="accent2"/>
                </a:solidFill>
              </a:rPr>
              <a:t>Examples</a:t>
            </a:r>
          </a:p>
          <a:p>
            <a:pPr>
              <a:lnSpc>
                <a:spcPct val="110000"/>
              </a:lnSpc>
            </a:pPr>
            <a:r>
              <a:rPr lang="en-US" sz="2800" dirty="0"/>
              <a:t>Tools</a:t>
            </a:r>
          </a:p>
          <a:p>
            <a:pPr>
              <a:lnSpc>
                <a:spcPct val="110000"/>
              </a:lnSpc>
            </a:pPr>
            <a:r>
              <a:rPr lang="en-US" sz="2800" dirty="0">
                <a:solidFill>
                  <a:schemeClr val="accent2"/>
                </a:solidFill>
              </a:rPr>
              <a:t>Conclusions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65</a:t>
            </a:fld>
            <a:endParaRPr lang="en-US" dirty="0"/>
          </a:p>
        </p:txBody>
      </p:sp>
    </p:spTree>
    <p:extLst>
      <p:ext uri="{BB962C8B-B14F-4D97-AF65-F5344CB8AC3E}">
        <p14:creationId xmlns:p14="http://schemas.microsoft.com/office/powerpoint/2010/main" val="1187031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GB" dirty="0"/>
          </a:p>
        </p:txBody>
      </p:sp>
      <p:sp>
        <p:nvSpPr>
          <p:cNvPr id="3" name="Content Placeholder 2"/>
          <p:cNvSpPr>
            <a:spLocks noGrp="1"/>
          </p:cNvSpPr>
          <p:nvPr>
            <p:ph idx="1"/>
          </p:nvPr>
        </p:nvSpPr>
        <p:spPr/>
        <p:txBody>
          <a:bodyPr>
            <a:normAutofit/>
          </a:bodyPr>
          <a:lstStyle/>
          <a:p>
            <a:r>
              <a:rPr lang="en-GB" dirty="0" smtClean="0"/>
              <a:t>Automate tedious tasks</a:t>
            </a:r>
          </a:p>
          <a:p>
            <a:pPr lvl="1"/>
            <a:r>
              <a:rPr lang="en-GB" dirty="0" smtClean="0"/>
              <a:t>Data collection</a:t>
            </a:r>
          </a:p>
          <a:p>
            <a:pPr lvl="1"/>
            <a:r>
              <a:rPr lang="en-GB" dirty="0" smtClean="0">
                <a:solidFill>
                  <a:srgbClr val="FF0000"/>
                </a:solidFill>
              </a:rPr>
              <a:t>Visualisation</a:t>
            </a:r>
          </a:p>
          <a:p>
            <a:r>
              <a:rPr lang="en-GB" dirty="0" smtClean="0"/>
              <a:t>Provide data and help answer questions</a:t>
            </a:r>
          </a:p>
          <a:p>
            <a:pPr lvl="1"/>
            <a:r>
              <a:rPr lang="en-GB" dirty="0" smtClean="0"/>
              <a:t>Drill down on I/O wait events </a:t>
            </a:r>
          </a:p>
          <a:p>
            <a:r>
              <a:rPr lang="en-GB" dirty="0" smtClean="0"/>
              <a:t>Find trends and evolution</a:t>
            </a:r>
          </a:p>
          <a:p>
            <a:pPr lvl="1"/>
            <a:r>
              <a:rPr lang="en-GB" dirty="0" smtClean="0"/>
              <a:t>How does performance </a:t>
            </a:r>
            <a:r>
              <a:rPr lang="en-GB" dirty="0" smtClean="0">
                <a:solidFill>
                  <a:srgbClr val="FF0000"/>
                </a:solidFill>
              </a:rPr>
              <a:t>change over time</a:t>
            </a:r>
          </a:p>
          <a:p>
            <a:pPr lvl="1"/>
            <a:r>
              <a:rPr lang="en-GB" dirty="0" smtClean="0"/>
              <a:t>Is it Oracle workload changing or is it the storage that has become slow?</a:t>
            </a:r>
          </a:p>
          <a:p>
            <a:pPr marL="448056" lvl="1" indent="0">
              <a:buNone/>
            </a:pPr>
            <a:endParaRPr lang="en-US" dirty="0" smtClean="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66</a:t>
            </a:fld>
            <a:endParaRPr lang="en-US" dirty="0"/>
          </a:p>
        </p:txBody>
      </p:sp>
    </p:spTree>
    <p:extLst>
      <p:ext uri="{BB962C8B-B14F-4D97-AF65-F5344CB8AC3E}">
        <p14:creationId xmlns:p14="http://schemas.microsoft.com/office/powerpoint/2010/main" val="39581150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t>
            </a:r>
            <a:r>
              <a:rPr lang="en-US" dirty="0" err="1" smtClean="0"/>
              <a:t>PerfSheet</a:t>
            </a:r>
            <a:r>
              <a:rPr lang="en-US" dirty="0" smtClean="0"/>
              <a:t> 4</a:t>
            </a:r>
            <a:endParaRPr lang="en-GB" dirty="0"/>
          </a:p>
        </p:txBody>
      </p:sp>
      <p:sp>
        <p:nvSpPr>
          <p:cNvPr id="3" name="Content Placeholder 2"/>
          <p:cNvSpPr>
            <a:spLocks noGrp="1"/>
          </p:cNvSpPr>
          <p:nvPr>
            <p:ph idx="1"/>
          </p:nvPr>
        </p:nvSpPr>
        <p:spPr/>
        <p:txBody>
          <a:bodyPr/>
          <a:lstStyle/>
          <a:p>
            <a:r>
              <a:rPr lang="en-GB" dirty="0" smtClean="0"/>
              <a:t>Simple Analytic platform for AWR data</a:t>
            </a:r>
          </a:p>
          <a:p>
            <a:r>
              <a:rPr lang="en-GB" dirty="0" smtClean="0"/>
              <a:t>Predefined queries and graphs</a:t>
            </a:r>
          </a:p>
          <a:p>
            <a:r>
              <a:rPr lang="en-GB" dirty="0" smtClean="0"/>
              <a:t>Power of Pivot Charts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67</a:t>
            </a:fld>
            <a:endParaRPr lang="en-US" dirty="0"/>
          </a:p>
        </p:txBody>
      </p:sp>
      <p:pic>
        <p:nvPicPr>
          <p:cNvPr id="1026" name="Picture 2" descr="C:\mblaszcz private\PRESENTATIONS MAIN\aaa UKOUG 2013\working\pics latency\pictures\Perfsheet4_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86" y="3132130"/>
            <a:ext cx="4611989" cy="26367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blaszcz private\PRESENTATIONS MAIN\aaa UKOUG 2013\working\pics latency\pictures\PerfSheet4_IOHistogram_Example_Annota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633" y="3147760"/>
            <a:ext cx="4247214" cy="259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837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t>
            </a:r>
            <a:r>
              <a:rPr lang="en-US" dirty="0" err="1" smtClean="0"/>
              <a:t>PerfSheet</a:t>
            </a:r>
            <a:r>
              <a:rPr lang="en-US" dirty="0" smtClean="0"/>
              <a:t> 4</a:t>
            </a:r>
            <a:endParaRPr lang="en-GB" dirty="0"/>
          </a:p>
        </p:txBody>
      </p:sp>
      <p:sp>
        <p:nvSpPr>
          <p:cNvPr id="3" name="Content Placeholder 2"/>
          <p:cNvSpPr>
            <a:spLocks noGrp="1"/>
          </p:cNvSpPr>
          <p:nvPr>
            <p:ph idx="1"/>
          </p:nvPr>
        </p:nvSpPr>
        <p:spPr/>
        <p:txBody>
          <a:bodyPr/>
          <a:lstStyle/>
          <a:p>
            <a:r>
              <a:rPr lang="en-GB" dirty="0" smtClean="0"/>
              <a:t>Simple Analytic platform for AWR data</a:t>
            </a:r>
          </a:p>
          <a:p>
            <a:r>
              <a:rPr lang="en-GB" dirty="0" smtClean="0"/>
              <a:t>Predefined queries and graphs</a:t>
            </a:r>
          </a:p>
          <a:p>
            <a:r>
              <a:rPr lang="en-GB" dirty="0" smtClean="0"/>
              <a:t>Power of Pivot Charts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68</a:t>
            </a:fld>
            <a:endParaRPr lang="en-US" dirty="0"/>
          </a:p>
        </p:txBody>
      </p:sp>
      <p:pic>
        <p:nvPicPr>
          <p:cNvPr id="1026" name="Picture 2" descr="C:\mblaszcz private\PRESENTATIONS MAIN\aaa UKOUG 2013\working\pics latency\pictures\Perfsheet4_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86" y="3132130"/>
            <a:ext cx="4611989" cy="26367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blaszcz private\PRESENTATIONS MAIN\aaa UKOUG 2013\working\pics latency\pictures\PerfSheet4_IOHistogram_Example_Annota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633" y="3147760"/>
            <a:ext cx="4247214" cy="2592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mblaszcz private\PRESENTATIONS MAIN\aaa UKOUG 2013\working\pics latency\pictures\Perfsheet4_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86" y="948523"/>
            <a:ext cx="9017343" cy="515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4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t>
            </a:r>
            <a:r>
              <a:rPr lang="en-US" dirty="0" err="1" smtClean="0"/>
              <a:t>PerfSheet</a:t>
            </a:r>
            <a:r>
              <a:rPr lang="en-US" dirty="0" smtClean="0"/>
              <a:t> 4</a:t>
            </a:r>
            <a:endParaRPr lang="en-GB" dirty="0"/>
          </a:p>
        </p:txBody>
      </p:sp>
      <p:sp>
        <p:nvSpPr>
          <p:cNvPr id="3" name="Content Placeholder 2"/>
          <p:cNvSpPr>
            <a:spLocks noGrp="1"/>
          </p:cNvSpPr>
          <p:nvPr>
            <p:ph idx="1"/>
          </p:nvPr>
        </p:nvSpPr>
        <p:spPr/>
        <p:txBody>
          <a:bodyPr/>
          <a:lstStyle/>
          <a:p>
            <a:r>
              <a:rPr lang="en-GB" dirty="0" smtClean="0"/>
              <a:t>Simple Analytic platform for AWR data</a:t>
            </a:r>
          </a:p>
          <a:p>
            <a:r>
              <a:rPr lang="en-GB" dirty="0" smtClean="0"/>
              <a:t>Predefined queries and graphs</a:t>
            </a:r>
          </a:p>
          <a:p>
            <a:r>
              <a:rPr lang="en-GB" dirty="0" smtClean="0"/>
              <a:t>Power of Pivot Charts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69</a:t>
            </a:fld>
            <a:endParaRPr lang="en-US" dirty="0"/>
          </a:p>
        </p:txBody>
      </p:sp>
      <p:pic>
        <p:nvPicPr>
          <p:cNvPr id="1026" name="Picture 2" descr="C:\mblaszcz private\PRESENTATIONS MAIN\aaa UKOUG 2013\working\pics latency\pictures\Perfsheet4_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86" y="3132130"/>
            <a:ext cx="4611989" cy="26367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blaszcz private\PRESENTATIONS MAIN\aaa UKOUG 2013\working\pics latency\pictures\PerfSheet4_IOHistogram_Example_Annota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633" y="3147760"/>
            <a:ext cx="4247214" cy="25923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mblaszcz private\PRESENTATIONS MAIN\aaa UKOUG 2013\working\pics latency\pictures\PerfSheet4_IOHistogram_Example_Annota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8" y="911568"/>
            <a:ext cx="9017343" cy="517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8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WLCG</a:t>
            </a:r>
            <a:endParaRPr lang="pl-PL" dirty="0"/>
          </a:p>
        </p:txBody>
      </p:sp>
      <p:sp>
        <p:nvSpPr>
          <p:cNvPr id="11" name="Content Placeholder 19"/>
          <p:cNvSpPr>
            <a:spLocks noGrp="1"/>
          </p:cNvSpPr>
          <p:nvPr>
            <p:ph idx="1"/>
          </p:nvPr>
        </p:nvSpPr>
        <p:spPr>
          <a:prstGeom prst="rect">
            <a:avLst/>
          </a:prstGeom>
        </p:spPr>
        <p:txBody>
          <a:bodyPr>
            <a:normAutofit/>
          </a:bodyPr>
          <a:lstStyle/>
          <a:p>
            <a:pPr>
              <a:buFont typeface="Arial" pitchFamily="34" charset="0"/>
              <a:buChar char="•"/>
            </a:pPr>
            <a:r>
              <a:rPr lang="en-US" sz="2400" dirty="0" smtClean="0"/>
              <a:t>The w</a:t>
            </a:r>
            <a:r>
              <a:rPr lang="pl-PL" sz="2400" dirty="0" smtClean="0"/>
              <a:t>orld’s largest </a:t>
            </a:r>
            <a:r>
              <a:rPr lang="en-US" sz="2400" dirty="0" smtClean="0"/>
              <a:t>scientific </a:t>
            </a:r>
            <a:r>
              <a:rPr lang="pl-PL" sz="2400" dirty="0" smtClean="0"/>
              <a:t>computing gri</a:t>
            </a:r>
            <a:r>
              <a:rPr lang="fr-FR" sz="2400" dirty="0" smtClean="0"/>
              <a:t>d</a:t>
            </a:r>
          </a:p>
        </p:txBody>
      </p:sp>
      <p:sp>
        <p:nvSpPr>
          <p:cNvPr id="6" name="Rectangle 5"/>
          <p:cNvSpPr>
            <a:spLocks noChangeArrowheads="1"/>
          </p:cNvSpPr>
          <p:nvPr/>
        </p:nvSpPr>
        <p:spPr bwMode="auto">
          <a:xfrm>
            <a:off x="6000608" y="2054648"/>
            <a:ext cx="3059832" cy="3046988"/>
          </a:xfrm>
          <a:prstGeom prst="rect">
            <a:avLst/>
          </a:prstGeom>
          <a:noFill/>
          <a:ln w="9525">
            <a:noFill/>
            <a:miter lim="800000"/>
            <a:headEnd/>
            <a:tailEnd/>
          </a:ln>
        </p:spPr>
        <p:txBody>
          <a:bodyPr wrap="square">
            <a:spAutoFit/>
          </a:bodyPr>
          <a:lstStyle/>
          <a:p>
            <a:pPr marL="0" lvl="1"/>
            <a:r>
              <a:rPr lang="pl-PL" sz="1600" dirty="0">
                <a:solidFill>
                  <a:srgbClr val="FF0000"/>
                </a:solidFill>
              </a:rPr>
              <a:t>More than </a:t>
            </a:r>
            <a:r>
              <a:rPr lang="en-GB" sz="1600" dirty="0">
                <a:solidFill>
                  <a:srgbClr val="FF0000"/>
                </a:solidFill>
              </a:rPr>
              <a:t>10</a:t>
            </a:r>
            <a:r>
              <a:rPr lang="pl-PL" sz="1600" dirty="0">
                <a:solidFill>
                  <a:srgbClr val="FF0000"/>
                </a:solidFill>
              </a:rPr>
              <a:t>0</a:t>
            </a:r>
            <a:r>
              <a:rPr lang="fr-FR" sz="1600" dirty="0">
                <a:solidFill>
                  <a:srgbClr val="FF0000"/>
                </a:solidFill>
              </a:rPr>
              <a:t> </a:t>
            </a:r>
            <a:r>
              <a:rPr lang="en-GB" sz="1600" dirty="0">
                <a:solidFill>
                  <a:srgbClr val="FF0000"/>
                </a:solidFill>
              </a:rPr>
              <a:t>Petabytes</a:t>
            </a:r>
            <a:r>
              <a:rPr lang="fr-FR" sz="1600" dirty="0"/>
              <a:t/>
            </a:r>
            <a:br>
              <a:rPr lang="fr-FR" sz="1600" dirty="0"/>
            </a:br>
            <a:r>
              <a:rPr lang="fr-FR" sz="1600" dirty="0"/>
              <a:t>of data </a:t>
            </a:r>
            <a:r>
              <a:rPr lang="pl-PL" sz="1600" dirty="0"/>
              <a:t>stored and analysed</a:t>
            </a:r>
            <a:r>
              <a:rPr lang="en-GB" sz="1600" dirty="0"/>
              <a:t>.</a:t>
            </a:r>
            <a:r>
              <a:rPr lang="pl-PL" sz="1600" dirty="0"/>
              <a:t> </a:t>
            </a:r>
            <a:r>
              <a:rPr lang="en-GB" sz="1600" dirty="0"/>
              <a:t>Increasing: 20+ Petabytes/year</a:t>
            </a:r>
            <a:endParaRPr lang="fr-FR" sz="1600" dirty="0"/>
          </a:p>
          <a:p>
            <a:pPr marL="0" lvl="1"/>
            <a:endParaRPr lang="fr-FR" sz="1600" dirty="0">
              <a:latin typeface="+mn-lt"/>
            </a:endParaRPr>
          </a:p>
          <a:p>
            <a:pPr marL="0" lvl="1"/>
            <a:r>
              <a:rPr lang="pl-PL" sz="1600" dirty="0" smtClean="0">
                <a:latin typeface="+mn-lt"/>
              </a:rPr>
              <a:t>Over 68 000</a:t>
            </a:r>
            <a:r>
              <a:rPr lang="fr-FR" sz="1600" dirty="0" smtClean="0">
                <a:latin typeface="+mn-lt"/>
              </a:rPr>
              <a:t> </a:t>
            </a:r>
            <a:r>
              <a:rPr lang="fr-FR" sz="1600" dirty="0" err="1">
                <a:latin typeface="+mn-lt"/>
              </a:rPr>
              <a:t>physical</a:t>
            </a:r>
            <a:r>
              <a:rPr lang="fr-FR" sz="1600" dirty="0">
                <a:latin typeface="+mn-lt"/>
              </a:rPr>
              <a:t> </a:t>
            </a:r>
            <a:r>
              <a:rPr lang="fr-FR" sz="1600" dirty="0" err="1" smtClean="0">
                <a:latin typeface="+mn-lt"/>
              </a:rPr>
              <a:t>CPUs</a:t>
            </a:r>
            <a:r>
              <a:rPr lang="fr-FR" sz="1600" dirty="0" smtClean="0">
                <a:latin typeface="+mn-lt"/>
              </a:rPr>
              <a:t> </a:t>
            </a:r>
          </a:p>
          <a:p>
            <a:pPr marL="0" lvl="1"/>
            <a:r>
              <a:rPr lang="pl-PL" sz="1600" dirty="0" smtClean="0">
                <a:latin typeface="+mn-lt"/>
              </a:rPr>
              <a:t>Over</a:t>
            </a:r>
            <a:r>
              <a:rPr lang="fr-FR" sz="1600" dirty="0" smtClean="0">
                <a:latin typeface="+mn-lt"/>
              </a:rPr>
              <a:t> </a:t>
            </a:r>
            <a:r>
              <a:rPr lang="pl-PL" sz="1600" dirty="0" smtClean="0">
                <a:latin typeface="+mn-lt"/>
              </a:rPr>
              <a:t>305 </a:t>
            </a:r>
            <a:r>
              <a:rPr lang="fr-FR" sz="1600" dirty="0" smtClean="0">
                <a:latin typeface="+mn-lt"/>
              </a:rPr>
              <a:t>000 </a:t>
            </a:r>
            <a:r>
              <a:rPr lang="fr-FR" sz="1600" dirty="0" err="1" smtClean="0">
                <a:latin typeface="+mn-lt"/>
              </a:rPr>
              <a:t>logical</a:t>
            </a:r>
            <a:r>
              <a:rPr lang="fr-FR" sz="1600" dirty="0" smtClean="0">
                <a:latin typeface="+mn-lt"/>
              </a:rPr>
              <a:t> </a:t>
            </a:r>
            <a:r>
              <a:rPr lang="fr-FR" sz="1600" dirty="0" err="1" smtClean="0">
                <a:latin typeface="+mn-lt"/>
              </a:rPr>
              <a:t>CPUs</a:t>
            </a:r>
            <a:endParaRPr lang="fr-FR" sz="1600" dirty="0" smtClean="0">
              <a:latin typeface="+mn-lt"/>
            </a:endParaRPr>
          </a:p>
          <a:p>
            <a:pPr marL="0" lvl="1"/>
            <a:endParaRPr lang="fr-FR" sz="1600" dirty="0">
              <a:latin typeface="+mn-lt"/>
            </a:endParaRPr>
          </a:p>
          <a:p>
            <a:pPr marL="0" lvl="1"/>
            <a:r>
              <a:rPr lang="pl-PL" sz="1600" dirty="0" smtClean="0">
                <a:latin typeface="+mn-lt"/>
              </a:rPr>
              <a:t>157</a:t>
            </a:r>
            <a:r>
              <a:rPr lang="fr-FR" sz="1600" dirty="0" smtClean="0">
                <a:latin typeface="+mn-lt"/>
              </a:rPr>
              <a:t> </a:t>
            </a:r>
            <a:r>
              <a:rPr lang="fr-FR" sz="1600" dirty="0">
                <a:latin typeface="+mn-lt"/>
              </a:rPr>
              <a:t>computer </a:t>
            </a:r>
            <a:r>
              <a:rPr lang="fr-FR" sz="1600" dirty="0" smtClean="0">
                <a:latin typeface="+mn-lt"/>
              </a:rPr>
              <a:t>centres</a:t>
            </a:r>
            <a:r>
              <a:rPr lang="pl-PL" sz="1600" dirty="0" smtClean="0">
                <a:latin typeface="+mn-lt"/>
              </a:rPr>
              <a:t> in 36 countries</a:t>
            </a:r>
          </a:p>
          <a:p>
            <a:pPr marL="0" lvl="1"/>
            <a:endParaRPr lang="pl-PL" sz="1600" dirty="0" smtClean="0">
              <a:latin typeface="+mn-lt"/>
            </a:endParaRPr>
          </a:p>
          <a:p>
            <a:pPr marL="0" lvl="1"/>
            <a:r>
              <a:rPr lang="pl-PL" sz="1600" dirty="0" smtClean="0">
                <a:latin typeface="+mn-lt"/>
              </a:rPr>
              <a:t>More than 8000 physicists with real-time access to LHC data</a:t>
            </a:r>
          </a:p>
        </p:txBody>
      </p:sp>
      <p:pic>
        <p:nvPicPr>
          <p:cNvPr id="8" name="Picture 5" descr="grid"/>
          <p:cNvPicPr>
            <a:picLocks noChangeAspect="1" noChangeArrowheads="1"/>
          </p:cNvPicPr>
          <p:nvPr/>
        </p:nvPicPr>
        <p:blipFill>
          <a:blip r:embed="rId3" cstate="print"/>
          <a:stretch>
            <a:fillRect/>
          </a:stretch>
        </p:blipFill>
        <p:spPr bwMode="auto">
          <a:xfrm>
            <a:off x="238531" y="2199572"/>
            <a:ext cx="5213550" cy="312813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300000">
            <a:off x="293304" y="2128163"/>
            <a:ext cx="5162665" cy="321648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80000">
            <a:off x="346245" y="2124241"/>
            <a:ext cx="5247599" cy="3098532"/>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1240000"/>
            </a:camera>
            <a:lightRig rig="twoPt" dir="t">
              <a:rot lat="0" lon="0" rev="7200000"/>
            </a:lightRig>
          </a:scene3d>
          <a:sp3d contourW="12700">
            <a:bevelT w="25400" h="19050"/>
            <a:contourClr>
              <a:srgbClr val="969696"/>
            </a:contourClr>
          </a:sp3d>
        </p:spPr>
      </p:pic>
      <p:sp>
        <p:nvSpPr>
          <p:cNvPr id="9" name="Slide Number Placeholder 3"/>
          <p:cNvSpPr>
            <a:spLocks noGrp="1"/>
          </p:cNvSpPr>
          <p:nvPr>
            <p:ph type="sldNum" sz="quarter" idx="4"/>
          </p:nvPr>
        </p:nvSpPr>
        <p:spPr>
          <a:xfrm>
            <a:off x="8185376" y="6356350"/>
            <a:ext cx="501424" cy="365125"/>
          </a:xfrm>
        </p:spPr>
        <p:txBody>
          <a:bodyPr/>
          <a:lstStyle/>
          <a:p>
            <a:fld id="{17918391-D411-FE40-AAD7-861AE5233E0E}" type="slidenum">
              <a:rPr lang="en-US" smtClean="0"/>
              <a:pPr/>
              <a:t>7</a:t>
            </a:fld>
            <a:endParaRPr lang="en-US" dirty="0"/>
          </a:p>
        </p:txBody>
      </p:sp>
    </p:spTree>
    <p:extLst>
      <p:ext uri="{BB962C8B-B14F-4D97-AF65-F5344CB8AC3E}">
        <p14:creationId xmlns:p14="http://schemas.microsoft.com/office/powerpoint/2010/main" val="120114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fade">
                                      <p:cBhvr>
                                        <p:cTn id="16" dur="500"/>
                                        <p:tgtEl>
                                          <p:spTgt spid="6">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t>
            </a:r>
            <a:r>
              <a:rPr lang="en-US" dirty="0" err="1"/>
              <a:t>OraLatencyMap</a:t>
            </a:r>
            <a:endParaRPr lang="en-GB" dirty="0"/>
          </a:p>
        </p:txBody>
      </p:sp>
      <p:sp>
        <p:nvSpPr>
          <p:cNvPr id="3" name="Content Placeholder 2"/>
          <p:cNvSpPr>
            <a:spLocks noGrp="1"/>
          </p:cNvSpPr>
          <p:nvPr>
            <p:ph idx="1"/>
          </p:nvPr>
        </p:nvSpPr>
        <p:spPr/>
        <p:txBody>
          <a:bodyPr/>
          <a:lstStyle/>
          <a:p>
            <a:r>
              <a:rPr lang="en-US" dirty="0" smtClean="0"/>
              <a:t>It’s a SQL*Plus script based on PL/SQL</a:t>
            </a:r>
          </a:p>
          <a:p>
            <a:pPr lvl="1"/>
            <a:r>
              <a:rPr lang="en-US" dirty="0" smtClean="0"/>
              <a:t>Lightweight, does not require any installation</a:t>
            </a:r>
          </a:p>
          <a:p>
            <a:pPr lvl="1"/>
            <a:r>
              <a:rPr lang="en-US" dirty="0" smtClean="0"/>
              <a:t>Command line interface</a:t>
            </a:r>
          </a:p>
          <a:p>
            <a:pPr lvl="1"/>
            <a:r>
              <a:rPr lang="en-US" dirty="0" smtClean="0"/>
              <a:t>Heat Maps generated using ANSI escape codes </a:t>
            </a:r>
          </a:p>
          <a:p>
            <a:endParaRPr lang="en-US" dirty="0" smtClean="0"/>
          </a:p>
          <a:p>
            <a:r>
              <a:rPr lang="en-US" dirty="0" smtClean="0"/>
              <a:t>Get started:</a:t>
            </a:r>
          </a:p>
        </p:txBody>
      </p:sp>
      <p:sp>
        <p:nvSpPr>
          <p:cNvPr id="4" name="Slide Number Placeholder 3"/>
          <p:cNvSpPr>
            <a:spLocks noGrp="1"/>
          </p:cNvSpPr>
          <p:nvPr>
            <p:ph type="sldNum" sz="quarter" idx="4"/>
          </p:nvPr>
        </p:nvSpPr>
        <p:spPr/>
        <p:txBody>
          <a:bodyPr/>
          <a:lstStyle/>
          <a:p>
            <a:fld id="{17918391-D411-FE40-AAD7-861AE5233E0E}" type="slidenum">
              <a:rPr lang="en-US" smtClean="0"/>
              <a:pPr/>
              <a:t>70</a:t>
            </a:fld>
            <a:endParaRPr lang="en-US" dirty="0"/>
          </a:p>
        </p:txBody>
      </p:sp>
      <p:sp>
        <p:nvSpPr>
          <p:cNvPr id="6" name="Rectangle 5"/>
          <p:cNvSpPr/>
          <p:nvPr/>
        </p:nvSpPr>
        <p:spPr>
          <a:xfrm>
            <a:off x="712919" y="4426846"/>
            <a:ext cx="4374217" cy="518979"/>
          </a:xfrm>
          <a:prstGeom prst="rect">
            <a:avLst/>
          </a:prstGeom>
          <a:solidFill>
            <a:schemeClr val="tx1"/>
          </a:solidFill>
          <a:ln w="25400">
            <a:solidFill>
              <a:schemeClr val="accent4"/>
            </a:solidFill>
          </a:ln>
        </p:spPr>
        <p:txBody>
          <a:bodyPr wrap="square" tIns="72000">
            <a:spAutoFit/>
          </a:bodyPr>
          <a:lstStyle/>
          <a:p>
            <a:r>
              <a:rPr lang="en-US" sz="2600" b="1" dirty="0">
                <a:solidFill>
                  <a:schemeClr val="bg1"/>
                </a:solidFill>
                <a:effectLst>
                  <a:outerShdw blurRad="38100" dist="38100" dir="2700000" algn="tl">
                    <a:srgbClr val="000000">
                      <a:alpha val="43137"/>
                    </a:srgbClr>
                  </a:outerShdw>
                </a:effectLst>
                <a:latin typeface="Courier" pitchFamily="49" charset="0"/>
              </a:rPr>
              <a:t>SQL&gt; @</a:t>
            </a:r>
            <a:r>
              <a:rPr lang="en-US" sz="2600" b="1" dirty="0" err="1" smtClean="0">
                <a:solidFill>
                  <a:schemeClr val="bg1"/>
                </a:solidFill>
                <a:effectLst>
                  <a:outerShdw blurRad="38100" dist="38100" dir="2700000" algn="tl">
                    <a:srgbClr val="000000">
                      <a:alpha val="43137"/>
                    </a:srgbClr>
                  </a:outerShdw>
                </a:effectLst>
                <a:latin typeface="Courier" pitchFamily="49" charset="0"/>
              </a:rPr>
              <a:t>OraLatencyMap</a:t>
            </a:r>
            <a:endParaRPr lang="en-US" sz="2600" b="1" dirty="0">
              <a:solidFill>
                <a:schemeClr val="bg1"/>
              </a:solidFill>
              <a:effectLst>
                <a:outerShdw blurRad="38100" dist="38100" dir="2700000" algn="tl">
                  <a:srgbClr val="000000">
                    <a:alpha val="43137"/>
                  </a:srgbClr>
                </a:outerShdw>
              </a:effectLst>
              <a:latin typeface="Courier" pitchFamily="49" charset="0"/>
            </a:endParaRPr>
          </a:p>
        </p:txBody>
      </p:sp>
    </p:spTree>
    <p:extLst>
      <p:ext uri="{BB962C8B-B14F-4D97-AF65-F5344CB8AC3E}">
        <p14:creationId xmlns:p14="http://schemas.microsoft.com/office/powerpoint/2010/main" val="15595843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t>
            </a:r>
            <a:r>
              <a:rPr lang="en-US" dirty="0" err="1"/>
              <a:t>PyLatencyMap</a:t>
            </a:r>
            <a:endParaRPr lang="en-GB" dirty="0"/>
          </a:p>
        </p:txBody>
      </p:sp>
      <p:sp>
        <p:nvSpPr>
          <p:cNvPr id="3" name="Content Placeholder 2"/>
          <p:cNvSpPr>
            <a:spLocks noGrp="1"/>
          </p:cNvSpPr>
          <p:nvPr>
            <p:ph idx="1"/>
          </p:nvPr>
        </p:nvSpPr>
        <p:spPr/>
        <p:txBody>
          <a:bodyPr>
            <a:normAutofit/>
          </a:bodyPr>
          <a:lstStyle/>
          <a:p>
            <a:r>
              <a:rPr lang="en-US" dirty="0" smtClean="0"/>
              <a:t>It’s written in Python + SQL*Plus scripts</a:t>
            </a:r>
          </a:p>
          <a:p>
            <a:pPr lvl="1"/>
            <a:r>
              <a:rPr lang="en-US" dirty="0" smtClean="0"/>
              <a:t>No installations required, CLI, lightweight</a:t>
            </a:r>
          </a:p>
          <a:p>
            <a:pPr lvl="1"/>
            <a:r>
              <a:rPr lang="en-US" dirty="0" smtClean="0"/>
              <a:t>More advanced than </a:t>
            </a:r>
            <a:r>
              <a:rPr lang="en-US" dirty="0" err="1" smtClean="0"/>
              <a:t>OraLatencyMap</a:t>
            </a:r>
            <a:endParaRPr lang="en-US" dirty="0" smtClean="0"/>
          </a:p>
          <a:p>
            <a:pPr lvl="1"/>
            <a:endParaRPr lang="en-US" dirty="0" smtClean="0"/>
          </a:p>
          <a:p>
            <a:r>
              <a:rPr lang="en-US" dirty="0" smtClean="0"/>
              <a:t>Can be used for generic latency sources</a:t>
            </a:r>
          </a:p>
          <a:p>
            <a:pPr lvl="2"/>
            <a:r>
              <a:rPr lang="en-US" dirty="0" smtClean="0"/>
              <a:t>Oracle v$, trace files, AWR, DTrace data, </a:t>
            </a:r>
            <a:r>
              <a:rPr lang="en-US" dirty="0" err="1" smtClean="0"/>
              <a:t>etc</a:t>
            </a:r>
            <a:r>
              <a:rPr lang="en-US" dirty="0" smtClean="0"/>
              <a:t> </a:t>
            </a:r>
          </a:p>
          <a:p>
            <a:pPr lvl="2"/>
            <a:r>
              <a:rPr lang="en-US" dirty="0" smtClean="0"/>
              <a:t>Pre-built examples available</a:t>
            </a:r>
            <a:endParaRPr lang="en-US" dirty="0"/>
          </a:p>
          <a:p>
            <a:pPr lvl="2"/>
            <a:endParaRPr lang="en-US" dirty="0" smtClean="0"/>
          </a:p>
          <a:p>
            <a:r>
              <a:rPr lang="en-US" dirty="0" smtClean="0"/>
              <a:t>Feature: record and </a:t>
            </a:r>
            <a:r>
              <a:rPr lang="en-US" dirty="0" smtClean="0"/>
              <a:t>replay</a:t>
            </a:r>
            <a:endParaRPr lang="en-US" dirty="0" smtClean="0"/>
          </a:p>
          <a:p>
            <a:endParaRPr lang="en-US"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71</a:t>
            </a:fld>
            <a:endParaRPr lang="en-US" dirty="0"/>
          </a:p>
        </p:txBody>
      </p:sp>
    </p:spTree>
    <p:extLst>
      <p:ext uri="{BB962C8B-B14F-4D97-AF65-F5344CB8AC3E}">
        <p14:creationId xmlns:p14="http://schemas.microsoft.com/office/powerpoint/2010/main" val="33720875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Getting Started </a:t>
            </a:r>
            <a:r>
              <a:rPr lang="en-US" dirty="0" smtClean="0"/>
              <a:t>with </a:t>
            </a:r>
            <a:r>
              <a:rPr lang="en-US" dirty="0" err="1"/>
              <a:t>PyLatencyMap</a:t>
            </a:r>
            <a:endParaRPr lang="en-GB" dirty="0"/>
          </a:p>
        </p:txBody>
      </p:sp>
      <p:sp>
        <p:nvSpPr>
          <p:cNvPr id="3" name="Content Placeholder 2"/>
          <p:cNvSpPr>
            <a:spLocks noGrp="1"/>
          </p:cNvSpPr>
          <p:nvPr>
            <p:ph idx="1"/>
          </p:nvPr>
        </p:nvSpPr>
        <p:spPr>
          <a:xfrm>
            <a:off x="162961" y="1176950"/>
            <a:ext cx="8827129" cy="4888872"/>
          </a:xfrm>
        </p:spPr>
        <p:txBody>
          <a:bodyPr/>
          <a:lstStyle/>
          <a:p>
            <a:r>
              <a:rPr lang="en-US" dirty="0"/>
              <a:t>Modular architecture</a:t>
            </a:r>
          </a:p>
          <a:p>
            <a:pPr lvl="1"/>
            <a:r>
              <a:rPr lang="en-US" dirty="0"/>
              <a:t>Source | &lt;optional filter&gt; | visualization engine</a:t>
            </a:r>
          </a:p>
          <a:p>
            <a:endParaRPr lang="en-US" dirty="0" smtClean="0"/>
          </a:p>
          <a:p>
            <a:r>
              <a:rPr lang="en-US" dirty="0" smtClean="0"/>
              <a:t>Get started</a:t>
            </a:r>
            <a:endParaRPr lang="en-US" dirty="0"/>
          </a:p>
          <a:p>
            <a:endParaRPr lang="en-US" dirty="0" smtClean="0"/>
          </a:p>
          <a:p>
            <a:endParaRPr lang="en-US" dirty="0"/>
          </a:p>
          <a:p>
            <a:r>
              <a:rPr lang="en-US" dirty="0" smtClean="0"/>
              <a:t>Video, getting started with </a:t>
            </a:r>
            <a:r>
              <a:rPr lang="en-US" dirty="0" err="1" smtClean="0"/>
              <a:t>PyLatencyMap</a:t>
            </a:r>
            <a:endParaRPr lang="en-US" dirty="0" smtClean="0"/>
          </a:p>
          <a:p>
            <a:r>
              <a:rPr lang="en-US" dirty="0">
                <a:hlinkClick r:id="rId3"/>
              </a:rPr>
              <a:t>http://www.youtube.com/watch?v=-</a:t>
            </a:r>
            <a:r>
              <a:rPr lang="en-US" dirty="0" smtClean="0">
                <a:hlinkClick r:id="rId3"/>
              </a:rPr>
              <a:t>YuShn6ro1g</a:t>
            </a:r>
            <a:r>
              <a:rPr lang="en-US" dirty="0" smtClean="0"/>
              <a:t> </a:t>
            </a:r>
          </a:p>
          <a:p>
            <a:endParaRPr lang="en-US" dirty="0"/>
          </a:p>
          <a:p>
            <a:pPr marL="36576" indent="0">
              <a:buNone/>
            </a:pPr>
            <a:endParaRPr lang="en-US"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72</a:t>
            </a:fld>
            <a:endParaRPr lang="en-US" dirty="0"/>
          </a:p>
        </p:txBody>
      </p:sp>
      <p:sp>
        <p:nvSpPr>
          <p:cNvPr id="6" name="Rectangle 5"/>
          <p:cNvSpPr/>
          <p:nvPr/>
        </p:nvSpPr>
        <p:spPr>
          <a:xfrm>
            <a:off x="735959" y="3484528"/>
            <a:ext cx="7023632" cy="395869"/>
          </a:xfrm>
          <a:prstGeom prst="rect">
            <a:avLst/>
          </a:prstGeom>
          <a:solidFill>
            <a:schemeClr val="tx1"/>
          </a:solidFill>
          <a:ln w="25400">
            <a:solidFill>
              <a:schemeClr val="accent4"/>
            </a:solidFill>
          </a:ln>
        </p:spPr>
        <p:txBody>
          <a:bodyPr wrap="square" tIns="72000">
            <a:spAutoFit/>
          </a:bodyPr>
          <a:lstStyle/>
          <a:p>
            <a:r>
              <a:rPr lang="en-US" b="1" dirty="0" smtClean="0">
                <a:solidFill>
                  <a:schemeClr val="bg1"/>
                </a:solidFill>
                <a:effectLst>
                  <a:outerShdw blurRad="38100" dist="38100" dir="2700000" algn="tl">
                    <a:srgbClr val="000000">
                      <a:alpha val="43137"/>
                    </a:srgbClr>
                  </a:outerShdw>
                </a:effectLst>
                <a:latin typeface="Courier" pitchFamily="49" charset="0"/>
              </a:rPr>
              <a:t>./Example1_oracle_random_read.sh</a:t>
            </a:r>
          </a:p>
        </p:txBody>
      </p:sp>
    </p:spTree>
    <p:extLst>
      <p:ext uri="{BB962C8B-B14F-4D97-AF65-F5344CB8AC3E}">
        <p14:creationId xmlns:p14="http://schemas.microsoft.com/office/powerpoint/2010/main" val="6385773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idx="1"/>
          </p:nvPr>
        </p:nvSpPr>
        <p:spPr>
          <a:xfrm>
            <a:off x="0" y="1566229"/>
            <a:ext cx="6746658" cy="3809558"/>
          </a:xfrm>
        </p:spPr>
        <p:txBody>
          <a:bodyPr>
            <a:normAutofit/>
          </a:bodyPr>
          <a:lstStyle/>
          <a:p>
            <a:pPr>
              <a:lnSpc>
                <a:spcPct val="110000"/>
              </a:lnSpc>
            </a:pPr>
            <a:r>
              <a:rPr lang="en-US" sz="2800" dirty="0" smtClean="0">
                <a:solidFill>
                  <a:schemeClr val="accent2"/>
                </a:solidFill>
              </a:rPr>
              <a:t>CERN </a:t>
            </a:r>
            <a:r>
              <a:rPr lang="en-US" sz="2800" dirty="0">
                <a:solidFill>
                  <a:schemeClr val="accent2"/>
                </a:solidFill>
              </a:rPr>
              <a:t>and </a:t>
            </a:r>
            <a:r>
              <a:rPr lang="en-US" sz="2800" dirty="0" smtClean="0">
                <a:solidFill>
                  <a:schemeClr val="accent2"/>
                </a:solidFill>
              </a:rPr>
              <a:t>Oracle</a:t>
            </a:r>
            <a:endParaRPr lang="en-US" sz="2800" dirty="0">
              <a:solidFill>
                <a:schemeClr val="accent2"/>
              </a:solidFill>
            </a:endParaRPr>
          </a:p>
          <a:p>
            <a:pPr>
              <a:lnSpc>
                <a:spcPct val="110000"/>
              </a:lnSpc>
            </a:pPr>
            <a:r>
              <a:rPr lang="en-US" sz="2800" dirty="0">
                <a:solidFill>
                  <a:schemeClr val="accent2"/>
                </a:solidFill>
              </a:rPr>
              <a:t>Latency: what is the problem we are trying to solve</a:t>
            </a:r>
          </a:p>
          <a:p>
            <a:pPr>
              <a:lnSpc>
                <a:spcPct val="110000"/>
              </a:lnSpc>
            </a:pPr>
            <a:r>
              <a:rPr lang="en-US" sz="2800" dirty="0" smtClean="0">
                <a:solidFill>
                  <a:schemeClr val="accent2"/>
                </a:solidFill>
              </a:rPr>
              <a:t>Storage latency in </a:t>
            </a:r>
            <a:r>
              <a:rPr lang="en-US" sz="2800" dirty="0">
                <a:solidFill>
                  <a:schemeClr val="accent2"/>
                </a:solidFill>
              </a:rPr>
              <a:t>Oracle</a:t>
            </a:r>
          </a:p>
          <a:p>
            <a:pPr>
              <a:lnSpc>
                <a:spcPct val="110000"/>
              </a:lnSpc>
            </a:pPr>
            <a:r>
              <a:rPr lang="en-US" sz="2800" dirty="0" smtClean="0">
                <a:solidFill>
                  <a:schemeClr val="accent2"/>
                </a:solidFill>
              </a:rPr>
              <a:t>Examples</a:t>
            </a:r>
          </a:p>
          <a:p>
            <a:pPr>
              <a:lnSpc>
                <a:spcPct val="110000"/>
              </a:lnSpc>
            </a:pPr>
            <a:r>
              <a:rPr lang="en-US" sz="2800" dirty="0" smtClean="0">
                <a:solidFill>
                  <a:schemeClr val="accent2"/>
                </a:solidFill>
              </a:rPr>
              <a:t>Tools</a:t>
            </a:r>
            <a:endParaRPr lang="en-US" sz="2800" dirty="0">
              <a:solidFill>
                <a:schemeClr val="accent2"/>
              </a:solidFill>
            </a:endParaRPr>
          </a:p>
          <a:p>
            <a:pPr>
              <a:lnSpc>
                <a:spcPct val="110000"/>
              </a:lnSpc>
            </a:pPr>
            <a:r>
              <a:rPr lang="en-US" sz="2800" dirty="0" smtClean="0"/>
              <a:t>Conclusions</a:t>
            </a:r>
            <a:endParaRPr lang="en-US" sz="2800"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73</a:t>
            </a:fld>
            <a:endParaRPr lang="en-US" dirty="0"/>
          </a:p>
        </p:txBody>
      </p:sp>
    </p:spTree>
    <p:extLst>
      <p:ext uri="{BB962C8B-B14F-4D97-AF65-F5344CB8AC3E}">
        <p14:creationId xmlns:p14="http://schemas.microsoft.com/office/powerpoint/2010/main" val="20167317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normAutofit fontScale="92500"/>
          </a:bodyPr>
          <a:lstStyle/>
          <a:p>
            <a:r>
              <a:rPr lang="en-GB" dirty="0" smtClean="0"/>
              <a:t>Analysis of I/O </a:t>
            </a:r>
            <a:r>
              <a:rPr lang="en-GB" dirty="0" smtClean="0">
                <a:solidFill>
                  <a:srgbClr val="FF0000"/>
                </a:solidFill>
              </a:rPr>
              <a:t>latency</a:t>
            </a:r>
          </a:p>
          <a:p>
            <a:pPr lvl="1"/>
            <a:r>
              <a:rPr lang="en-GB" dirty="0" smtClean="0"/>
              <a:t>A powerful technique in performance tuning</a:t>
            </a:r>
            <a:endParaRPr lang="en-GB" dirty="0"/>
          </a:p>
          <a:p>
            <a:pPr lvl="1"/>
            <a:r>
              <a:rPr lang="en-GB" dirty="0" smtClean="0"/>
              <a:t>Latency average is not enough, need </a:t>
            </a:r>
            <a:r>
              <a:rPr lang="en-GB" dirty="0" smtClean="0">
                <a:solidFill>
                  <a:srgbClr val="FF0000"/>
                </a:solidFill>
              </a:rPr>
              <a:t>histograms</a:t>
            </a:r>
          </a:p>
          <a:p>
            <a:pPr lvl="1"/>
            <a:r>
              <a:rPr lang="en-GB" dirty="0" smtClean="0"/>
              <a:t>Oracle wait interface has histogram details</a:t>
            </a:r>
            <a:endParaRPr lang="en-GB" dirty="0"/>
          </a:p>
          <a:p>
            <a:endParaRPr lang="en-GB" dirty="0" smtClean="0"/>
          </a:p>
          <a:p>
            <a:r>
              <a:rPr lang="en-GB" dirty="0" err="1">
                <a:solidFill>
                  <a:srgbClr val="FF0000"/>
                </a:solidFill>
              </a:rPr>
              <a:t>PylatencyMap</a:t>
            </a:r>
            <a:r>
              <a:rPr lang="en-GB" dirty="0">
                <a:solidFill>
                  <a:srgbClr val="FF0000"/>
                </a:solidFill>
              </a:rPr>
              <a:t> </a:t>
            </a:r>
            <a:r>
              <a:rPr lang="en-GB" dirty="0" smtClean="0"/>
              <a:t>for </a:t>
            </a:r>
            <a:r>
              <a:rPr lang="en-GB" dirty="0" smtClean="0"/>
              <a:t>data collection and visualisation</a:t>
            </a:r>
          </a:p>
          <a:p>
            <a:pPr lvl="1"/>
            <a:r>
              <a:rPr lang="en-GB" dirty="0" smtClean="0"/>
              <a:t>for Oracle </a:t>
            </a:r>
            <a:r>
              <a:rPr lang="en-GB" dirty="0" smtClean="0"/>
              <a:t>and generic data sources</a:t>
            </a:r>
          </a:p>
          <a:p>
            <a:pPr lvl="1"/>
            <a:r>
              <a:rPr lang="en-GB" dirty="0" smtClean="0"/>
              <a:t>http://cern.ch/canali/resources.htm</a:t>
            </a:r>
          </a:p>
          <a:p>
            <a:endParaRPr lang="en-GB" dirty="0" smtClean="0"/>
          </a:p>
          <a:p>
            <a:r>
              <a:rPr lang="en-GB" dirty="0" smtClean="0"/>
              <a:t>Latency</a:t>
            </a:r>
            <a:r>
              <a:rPr lang="en-GB" dirty="0" smtClean="0">
                <a:solidFill>
                  <a:srgbClr val="FF0000"/>
                </a:solidFill>
              </a:rPr>
              <a:t> heat maps </a:t>
            </a:r>
            <a:r>
              <a:rPr lang="en-GB" dirty="0" smtClean="0"/>
              <a:t>are </a:t>
            </a:r>
            <a:r>
              <a:rPr lang="en-GB" dirty="0" smtClean="0"/>
              <a:t>great!</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74</a:t>
            </a:fld>
            <a:endParaRPr lang="en-US" dirty="0"/>
          </a:p>
        </p:txBody>
      </p:sp>
    </p:spTree>
    <p:extLst>
      <p:ext uri="{BB962C8B-B14F-4D97-AF65-F5344CB8AC3E}">
        <p14:creationId xmlns:p14="http://schemas.microsoft.com/office/powerpoint/2010/main" val="31755736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GB" dirty="0"/>
          </a:p>
        </p:txBody>
      </p:sp>
      <p:sp>
        <p:nvSpPr>
          <p:cNvPr id="3" name="Content Placeholder 2"/>
          <p:cNvSpPr>
            <a:spLocks noGrp="1"/>
          </p:cNvSpPr>
          <p:nvPr>
            <p:ph idx="1"/>
          </p:nvPr>
        </p:nvSpPr>
        <p:spPr/>
        <p:txBody>
          <a:bodyPr/>
          <a:lstStyle/>
          <a:p>
            <a:r>
              <a:rPr lang="en-US" dirty="0" smtClean="0"/>
              <a:t>Our colleagues in the CERN Database Group</a:t>
            </a:r>
          </a:p>
          <a:p>
            <a:pPr lvl="1"/>
            <a:r>
              <a:rPr lang="en-US" dirty="0" smtClean="0"/>
              <a:t>In particular: Ruben Gaspar</a:t>
            </a:r>
          </a:p>
          <a:p>
            <a:r>
              <a:rPr lang="en-US" dirty="0" smtClean="0"/>
              <a:t>Many ideas borrowed from blogs and articles:</a:t>
            </a:r>
          </a:p>
          <a:p>
            <a:pPr lvl="1"/>
            <a:r>
              <a:rPr lang="en-US" dirty="0" smtClean="0"/>
              <a:t>Brendan Gregg, Tanel Poder, Kevin </a:t>
            </a:r>
            <a:r>
              <a:rPr lang="en-US" dirty="0" err="1" smtClean="0"/>
              <a:t>Closson</a:t>
            </a:r>
            <a:r>
              <a:rPr lang="en-US" dirty="0" smtClean="0"/>
              <a:t>, Frits </a:t>
            </a:r>
            <a:r>
              <a:rPr lang="en-US" dirty="0" err="1" smtClean="0"/>
              <a:t>Hoogland</a:t>
            </a:r>
            <a:r>
              <a:rPr lang="en-US" dirty="0" smtClean="0"/>
              <a:t>, </a:t>
            </a:r>
            <a:r>
              <a:rPr lang="en-US" dirty="0"/>
              <a:t>Marcin Przepiorowski, </a:t>
            </a:r>
            <a:r>
              <a:rPr lang="en-US" dirty="0" smtClean="0"/>
              <a:t>James </a:t>
            </a:r>
            <a:r>
              <a:rPr lang="en-US" dirty="0" err="1" smtClean="0"/>
              <a:t>Morles</a:t>
            </a:r>
            <a:r>
              <a:rPr lang="en-US" dirty="0" smtClean="0"/>
              <a:t>, Kyle Hailey, Cary Millsap</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75</a:t>
            </a:fld>
            <a:endParaRPr lang="en-US" dirty="0"/>
          </a:p>
        </p:txBody>
      </p:sp>
    </p:spTree>
    <p:extLst>
      <p:ext uri="{BB962C8B-B14F-4D97-AF65-F5344CB8AC3E}">
        <p14:creationId xmlns:p14="http://schemas.microsoft.com/office/powerpoint/2010/main" val="4304364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UKOUG 2013 Technology Conference </a:t>
            </a:r>
            <a:endParaRPr lang="en-US" dirty="0"/>
          </a:p>
        </p:txBody>
      </p:sp>
      <p:sp>
        <p:nvSpPr>
          <p:cNvPr id="7" name="Content Placeholder 2"/>
          <p:cNvSpPr txBox="1">
            <a:spLocks/>
          </p:cNvSpPr>
          <p:nvPr/>
        </p:nvSpPr>
        <p:spPr>
          <a:xfrm>
            <a:off x="457200" y="2859408"/>
            <a:ext cx="8226854" cy="2211054"/>
          </a:xfrm>
          <a:prstGeom prst="rect">
            <a:avLst/>
          </a:prstGeom>
        </p:spPr>
        <p:txBody>
          <a:bodyPr>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gn="ctr">
              <a:buFont typeface="Arial"/>
              <a:buNone/>
            </a:pPr>
            <a:r>
              <a:rPr lang="pl-PL" sz="6000" b="1" smtClean="0">
                <a:ln w="12700">
                  <a:solidFill>
                    <a:srgbClr val="0058CC"/>
                  </a:solidFill>
                </a:ln>
              </a:rPr>
              <a:t>Thank you!</a:t>
            </a:r>
            <a:endParaRPr lang="en-US" sz="6000" b="1" smtClean="0">
              <a:ln w="12700">
                <a:solidFill>
                  <a:srgbClr val="0058CC"/>
                </a:solidFill>
              </a:ln>
            </a:endParaRPr>
          </a:p>
          <a:p>
            <a:pPr marL="36576" indent="0" algn="ctr">
              <a:buFont typeface="Arial"/>
              <a:buNone/>
            </a:pPr>
            <a:r>
              <a:rPr lang="en-US" sz="2200" smtClean="0">
                <a:ea typeface="ＭＳ Ｐゴシック" charset="-128"/>
                <a:cs typeface="Calibri" pitchFamily="34" charset="0"/>
              </a:rPr>
              <a:t>Luca.Canali@cern.ch</a:t>
            </a:r>
          </a:p>
          <a:p>
            <a:pPr marL="36576" indent="0" algn="ctr">
              <a:buFont typeface="Arial"/>
              <a:buNone/>
            </a:pPr>
            <a:r>
              <a:rPr lang="en-US" sz="2200" smtClean="0">
                <a:ea typeface="ＭＳ Ｐゴシック" charset="-128"/>
                <a:cs typeface="Calibri" pitchFamily="34" charset="0"/>
              </a:rPr>
              <a:t>Marcin.Blaszczyk@cern.ch</a:t>
            </a:r>
            <a:endParaRPr lang="en-GB" sz="6000" b="1" dirty="0">
              <a:ln w="12700">
                <a:solidFill>
                  <a:srgbClr val="0058CC"/>
                </a:solidFill>
              </a:ln>
            </a:endParaRPr>
          </a:p>
        </p:txBody>
      </p:sp>
      <p:pic>
        <p:nvPicPr>
          <p:cNvPr id="8" name="Picture 2" descr="http://content.answcdn.com/main/content/img/getty/5/2/CC00055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80" y="966006"/>
            <a:ext cx="2100883" cy="168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241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42350" y="6356350"/>
            <a:ext cx="501650" cy="365125"/>
          </a:xfrm>
        </p:spPr>
        <p:txBody>
          <a:bodyPr/>
          <a:lstStyle/>
          <a:p>
            <a:fld id="{17918391-D411-FE40-AAD7-861AE5233E0E}" type="slidenum">
              <a:rPr lang="en-US" smtClean="0"/>
              <a:pPr/>
              <a:t>77</a:t>
            </a:fld>
            <a:endParaRPr lang="en-US" dirty="0"/>
          </a:p>
        </p:txBody>
      </p:sp>
    </p:spTree>
    <p:extLst>
      <p:ext uri="{BB962C8B-B14F-4D97-AF65-F5344CB8AC3E}">
        <p14:creationId xmlns:p14="http://schemas.microsoft.com/office/powerpoint/2010/main" val="3536648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CERN’s</a:t>
            </a:r>
            <a:r>
              <a:rPr lang="pl-PL" dirty="0" smtClean="0"/>
              <a:t> Databases</a:t>
            </a:r>
            <a:endParaRPr lang="en-GB" dirty="0"/>
          </a:p>
        </p:txBody>
      </p:sp>
      <p:sp>
        <p:nvSpPr>
          <p:cNvPr id="3" name="Content Placeholder 2"/>
          <p:cNvSpPr>
            <a:spLocks noGrp="1"/>
          </p:cNvSpPr>
          <p:nvPr>
            <p:ph idx="1"/>
          </p:nvPr>
        </p:nvSpPr>
        <p:spPr/>
        <p:txBody>
          <a:bodyPr>
            <a:normAutofit fontScale="85000" lnSpcReduction="10000"/>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FF0000"/>
                </a:solidFill>
                <a:ea typeface="DejaVu Sans" charset="0"/>
                <a:cs typeface="DejaVu Sans" charset="0"/>
              </a:rPr>
              <a:t>~</a:t>
            </a:r>
            <a:r>
              <a:rPr lang="en-US" sz="2400" dirty="0" smtClean="0">
                <a:solidFill>
                  <a:srgbClr val="FF0000"/>
                </a:solidFill>
                <a:ea typeface="DejaVu Sans" charset="0"/>
                <a:cs typeface="DejaVu Sans" charset="0"/>
              </a:rPr>
              <a:t>100</a:t>
            </a:r>
            <a:r>
              <a:rPr lang="en-US" sz="2400" dirty="0" smtClean="0">
                <a:solidFill>
                  <a:srgbClr val="0055A0"/>
                </a:solidFill>
                <a:ea typeface="DejaVu Sans" charset="0"/>
                <a:cs typeface="DejaVu Sans" charset="0"/>
              </a:rPr>
              <a:t> </a:t>
            </a:r>
            <a:r>
              <a:rPr lang="en-US" sz="2400" dirty="0">
                <a:solidFill>
                  <a:srgbClr val="0055A0"/>
                </a:solidFill>
                <a:ea typeface="DejaVu Sans" charset="0"/>
                <a:cs typeface="DejaVu Sans" charset="0"/>
              </a:rPr>
              <a:t>Oracle databases, most of them RAC</a:t>
            </a:r>
            <a:endParaRPr lang="en-US" sz="2400" dirty="0" smtClean="0">
              <a:solidFill>
                <a:srgbClr val="0055A0"/>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55A0"/>
                </a:solidFill>
                <a:ea typeface="DejaVu Sans" charset="0"/>
                <a:cs typeface="DejaVu Sans" charset="0"/>
              </a:rPr>
              <a:t>Mostly NAS storage plus some SAN with ASM</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FF0000"/>
                </a:solidFill>
                <a:ea typeface="DejaVu Sans" charset="0"/>
                <a:cs typeface="DejaVu Sans" charset="0"/>
              </a:rPr>
              <a:t>~500 </a:t>
            </a:r>
            <a:r>
              <a:rPr lang="en-US" sz="2000" dirty="0">
                <a:solidFill>
                  <a:srgbClr val="FF0000"/>
                </a:solidFill>
                <a:ea typeface="DejaVu Sans" charset="0"/>
                <a:cs typeface="DejaVu Sans" charset="0"/>
              </a:rPr>
              <a:t>TB </a:t>
            </a:r>
            <a:r>
              <a:rPr lang="en-US" sz="2000" dirty="0">
                <a:solidFill>
                  <a:schemeClr val="tx2"/>
                </a:solidFill>
                <a:ea typeface="DejaVu Sans" charset="0"/>
                <a:cs typeface="DejaVu Sans" charset="0"/>
              </a:rPr>
              <a:t>of </a:t>
            </a:r>
            <a:r>
              <a:rPr lang="en-US" sz="2000" dirty="0" smtClean="0">
                <a:solidFill>
                  <a:schemeClr val="tx2"/>
                </a:solidFill>
                <a:ea typeface="DejaVu Sans" charset="0"/>
                <a:cs typeface="DejaVu Sans" charset="0"/>
              </a:rPr>
              <a:t>data files </a:t>
            </a:r>
            <a:r>
              <a:rPr lang="en-US" sz="2000" dirty="0">
                <a:solidFill>
                  <a:schemeClr val="tx2"/>
                </a:solidFill>
                <a:ea typeface="DejaVu Sans" charset="0"/>
                <a:cs typeface="DejaVu Sans" charset="0"/>
              </a:rPr>
              <a:t>for production DBs in total</a:t>
            </a:r>
          </a:p>
          <a:p>
            <a:pPr marL="36576"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2400" dirty="0" smtClean="0">
              <a:solidFill>
                <a:schemeClr val="tx2"/>
              </a:solidFill>
              <a:ea typeface="DejaVu Sans" charset="0"/>
              <a:cs typeface="DejaVu Sans"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chemeClr val="tx2"/>
                </a:solidFill>
                <a:ea typeface="DejaVu Sans" charset="0"/>
                <a:cs typeface="DejaVu Sans" charset="0"/>
              </a:rPr>
              <a:t>Examples</a:t>
            </a:r>
            <a:r>
              <a:rPr lang="pl-PL" sz="2400" dirty="0" smtClean="0">
                <a:solidFill>
                  <a:schemeClr val="tx2"/>
                </a:solidFill>
                <a:ea typeface="DejaVu Sans" charset="0"/>
                <a:cs typeface="DejaVu Sans" charset="0"/>
              </a:rPr>
              <a:t> </a:t>
            </a:r>
            <a:r>
              <a:rPr lang="pl-PL" sz="2400" dirty="0">
                <a:solidFill>
                  <a:schemeClr val="tx2"/>
                </a:solidFill>
                <a:ea typeface="DejaVu Sans" charset="0"/>
                <a:cs typeface="DejaVu Sans" charset="0"/>
              </a:rPr>
              <a:t>of critical production DBs: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sz="2000" dirty="0">
                <a:solidFill>
                  <a:schemeClr val="tx2"/>
                </a:solidFill>
                <a:ea typeface="DejaVu Sans" charset="0"/>
                <a:cs typeface="DejaVu Sans" charset="0"/>
              </a:rPr>
              <a:t>LHC logging database </a:t>
            </a:r>
            <a:r>
              <a:rPr lang="pl-PL" sz="2000" dirty="0" smtClean="0">
                <a:solidFill>
                  <a:srgbClr val="FF0000"/>
                </a:solidFill>
                <a:ea typeface="DejaVu Sans" charset="0"/>
                <a:cs typeface="DejaVu Sans" charset="0"/>
              </a:rPr>
              <a:t>~</a:t>
            </a:r>
            <a:r>
              <a:rPr lang="en-GB" sz="2000" dirty="0" smtClean="0">
                <a:solidFill>
                  <a:srgbClr val="FF0000"/>
                </a:solidFill>
                <a:ea typeface="DejaVu Sans" charset="0"/>
                <a:cs typeface="DejaVu Sans" charset="0"/>
              </a:rPr>
              <a:t>170</a:t>
            </a:r>
            <a:r>
              <a:rPr lang="pl-PL" sz="2000" dirty="0" smtClean="0">
                <a:solidFill>
                  <a:srgbClr val="FF0000"/>
                </a:solidFill>
                <a:ea typeface="DejaVu Sans" charset="0"/>
                <a:cs typeface="DejaVu Sans" charset="0"/>
              </a:rPr>
              <a:t> </a:t>
            </a:r>
            <a:r>
              <a:rPr lang="pl-PL" sz="2000" dirty="0">
                <a:solidFill>
                  <a:srgbClr val="FF0000"/>
                </a:solidFill>
                <a:ea typeface="DejaVu Sans" charset="0"/>
                <a:cs typeface="DejaVu Sans" charset="0"/>
              </a:rPr>
              <a:t>TB</a:t>
            </a:r>
            <a:r>
              <a:rPr lang="pl-PL" sz="2000" dirty="0">
                <a:solidFill>
                  <a:schemeClr val="tx2"/>
                </a:solidFill>
                <a:ea typeface="DejaVu Sans" charset="0"/>
                <a:cs typeface="DejaVu Sans" charset="0"/>
              </a:rPr>
              <a:t>, expected growth up to </a:t>
            </a:r>
            <a:r>
              <a:rPr lang="en-US" sz="2000" dirty="0" smtClean="0">
                <a:solidFill>
                  <a:srgbClr val="FF0000"/>
                </a:solidFill>
                <a:ea typeface="DejaVu Sans" charset="0"/>
                <a:cs typeface="DejaVu Sans" charset="0"/>
              </a:rPr>
              <a:t>~</a:t>
            </a:r>
            <a:r>
              <a:rPr lang="pl-PL" sz="2000" dirty="0" smtClean="0">
                <a:solidFill>
                  <a:srgbClr val="FF0000"/>
                </a:solidFill>
                <a:ea typeface="DejaVu Sans" charset="0"/>
                <a:cs typeface="DejaVu Sans" charset="0"/>
              </a:rPr>
              <a:t>70 </a:t>
            </a:r>
            <a:r>
              <a:rPr lang="pl-PL" sz="2000" dirty="0">
                <a:solidFill>
                  <a:srgbClr val="FF0000"/>
                </a:solidFill>
                <a:ea typeface="DejaVu Sans" charset="0"/>
                <a:cs typeface="DejaVu Sans" charset="0"/>
              </a:rPr>
              <a:t>TB / year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sz="2000" dirty="0">
                <a:solidFill>
                  <a:schemeClr val="tx2"/>
                </a:solidFill>
                <a:ea typeface="DejaVu Sans" charset="0"/>
                <a:cs typeface="DejaVu Sans" charset="0"/>
              </a:rPr>
              <a:t>13 </a:t>
            </a:r>
            <a:r>
              <a:rPr lang="en-US" sz="2000" dirty="0" smtClean="0">
                <a:solidFill>
                  <a:schemeClr val="tx2"/>
                </a:solidFill>
                <a:ea typeface="DejaVu Sans" charset="0"/>
                <a:cs typeface="DejaVu Sans" charset="0"/>
              </a:rPr>
              <a:t>P</a:t>
            </a:r>
            <a:r>
              <a:rPr lang="pl-PL" sz="2000" dirty="0" smtClean="0">
                <a:solidFill>
                  <a:schemeClr val="tx2"/>
                </a:solidFill>
                <a:ea typeface="DejaVu Sans" charset="0"/>
                <a:cs typeface="DejaVu Sans" charset="0"/>
              </a:rPr>
              <a:t>roduction </a:t>
            </a:r>
            <a:r>
              <a:rPr lang="pl-PL" sz="2000" dirty="0">
                <a:solidFill>
                  <a:schemeClr val="tx2"/>
                </a:solidFill>
                <a:ea typeface="DejaVu Sans" charset="0"/>
                <a:cs typeface="DejaVu Sans" charset="0"/>
              </a:rPr>
              <a:t>experiments’ </a:t>
            </a:r>
            <a:r>
              <a:rPr lang="pl-PL" sz="2000" dirty="0" smtClean="0">
                <a:solidFill>
                  <a:schemeClr val="tx2"/>
                </a:solidFill>
                <a:ea typeface="DejaVu Sans" charset="0"/>
                <a:cs typeface="DejaVu Sans" charset="0"/>
              </a:rPr>
              <a:t>databases</a:t>
            </a:r>
            <a:endParaRPr lang="en-US" sz="20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solidFill>
                <a:srgbClr val="0055A0"/>
              </a:solidFill>
              <a:ea typeface="DejaVu Sans" charset="0"/>
              <a:cs typeface="DejaVu Sans"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55A0"/>
                </a:solidFill>
                <a:ea typeface="DejaVu Sans" charset="0"/>
                <a:cs typeface="DejaVu Sans" charset="0"/>
              </a:rPr>
              <a:t>Relational </a:t>
            </a:r>
            <a:r>
              <a:rPr lang="en-US" sz="2400" dirty="0">
                <a:solidFill>
                  <a:srgbClr val="0055A0"/>
                </a:solidFill>
                <a:ea typeface="DejaVu Sans" charset="0"/>
                <a:cs typeface="DejaVu Sans" charset="0"/>
              </a:rPr>
              <a:t>DBs play a key role in the LHC production chains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2"/>
                </a:solidFill>
                <a:ea typeface="DejaVu Sans" charset="0"/>
                <a:cs typeface="DejaVu Sans" charset="0"/>
              </a:rPr>
              <a:t>Accelerator </a:t>
            </a:r>
            <a:r>
              <a:rPr lang="en-US" sz="2000" dirty="0">
                <a:solidFill>
                  <a:srgbClr val="FF0000"/>
                </a:solidFill>
                <a:ea typeface="DejaVu Sans" charset="0"/>
                <a:cs typeface="DejaVu Sans" charset="0"/>
              </a:rPr>
              <a:t>logging</a:t>
            </a:r>
            <a:r>
              <a:rPr lang="en-US" sz="2000" dirty="0">
                <a:solidFill>
                  <a:schemeClr val="tx2"/>
                </a:solidFill>
                <a:ea typeface="DejaVu Sans" charset="0"/>
                <a:cs typeface="DejaVu Sans" charset="0"/>
              </a:rPr>
              <a:t> and </a:t>
            </a:r>
            <a:r>
              <a:rPr lang="en-US" sz="2000" dirty="0">
                <a:solidFill>
                  <a:srgbClr val="FF0000"/>
                </a:solidFill>
                <a:ea typeface="DejaVu Sans" charset="0"/>
                <a:cs typeface="DejaVu Sans" charset="0"/>
              </a:rPr>
              <a:t>monitoring</a:t>
            </a:r>
            <a:r>
              <a:rPr lang="en-US" sz="2000" dirty="0">
                <a:solidFill>
                  <a:schemeClr val="tx2"/>
                </a:solidFill>
                <a:ea typeface="DejaVu Sans" charset="0"/>
                <a:cs typeface="DejaVu Sans" charset="0"/>
              </a:rPr>
              <a:t> systems</a:t>
            </a:r>
            <a:endParaRPr lang="en-US" sz="2000" dirty="0">
              <a:solidFill>
                <a:srgbClr val="FF0000"/>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FF0000"/>
                </a:solidFill>
                <a:ea typeface="DejaVu Sans" charset="0"/>
                <a:cs typeface="DejaVu Sans" charset="0"/>
              </a:rPr>
              <a:t>Online</a:t>
            </a:r>
            <a:r>
              <a:rPr lang="en-US" sz="2000" dirty="0">
                <a:solidFill>
                  <a:srgbClr val="0055A0"/>
                </a:solidFill>
                <a:ea typeface="DejaVu Sans" charset="0"/>
                <a:cs typeface="DejaVu Sans" charset="0"/>
              </a:rPr>
              <a:t> acquisition, </a:t>
            </a:r>
            <a:r>
              <a:rPr lang="en-US" sz="2000" dirty="0">
                <a:solidFill>
                  <a:srgbClr val="FF0000"/>
                </a:solidFill>
                <a:ea typeface="DejaVu Sans" charset="0"/>
                <a:cs typeface="DejaVu Sans" charset="0"/>
              </a:rPr>
              <a:t>offline:</a:t>
            </a:r>
            <a:r>
              <a:rPr lang="en-US" sz="2000" dirty="0">
                <a:solidFill>
                  <a:srgbClr val="0055A0"/>
                </a:solidFill>
                <a:ea typeface="DejaVu Sans" charset="0"/>
                <a:cs typeface="DejaVu Sans" charset="0"/>
              </a:rPr>
              <a:t> data (re)processing, data distribution, analysis</a:t>
            </a:r>
            <a:endParaRPr lang="en-US" sz="1600" dirty="0">
              <a:solidFill>
                <a:srgbClr val="0055A0"/>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2"/>
                </a:solidFill>
                <a:ea typeface="DejaVu Sans" charset="0"/>
                <a:cs typeface="DejaVu Sans" charset="0"/>
              </a:rPr>
              <a:t>Grid infrastructure and operation services</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2"/>
                </a:solidFill>
                <a:ea typeface="DejaVu Sans" charset="0"/>
                <a:cs typeface="DejaVu Sans" charset="0"/>
              </a:rPr>
              <a:t>Monitoring, dashboards, etc.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FF0000"/>
                </a:solidFill>
                <a:ea typeface="DejaVu Sans" charset="0"/>
                <a:cs typeface="DejaVu Sans" charset="0"/>
              </a:rPr>
              <a:t>Data</a:t>
            </a:r>
            <a:r>
              <a:rPr lang="en-US" sz="2000" dirty="0">
                <a:solidFill>
                  <a:schemeClr val="tx2"/>
                </a:solidFill>
                <a:ea typeface="DejaVu Sans" charset="0"/>
                <a:cs typeface="DejaVu Sans" charset="0"/>
              </a:rPr>
              <a:t> </a:t>
            </a:r>
            <a:r>
              <a:rPr lang="en-US" sz="2000" dirty="0">
                <a:solidFill>
                  <a:srgbClr val="FF0000"/>
                </a:solidFill>
                <a:ea typeface="DejaVu Sans" charset="0"/>
                <a:cs typeface="DejaVu Sans" charset="0"/>
              </a:rPr>
              <a:t>management</a:t>
            </a:r>
            <a:r>
              <a:rPr lang="en-US" sz="2000" dirty="0">
                <a:solidFill>
                  <a:schemeClr val="tx2"/>
                </a:solidFill>
                <a:ea typeface="DejaVu Sans" charset="0"/>
                <a:cs typeface="DejaVu Sans" charset="0"/>
              </a:rPr>
              <a:t> services</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2"/>
                </a:solidFill>
                <a:ea typeface="DejaVu Sans" charset="0"/>
                <a:cs typeface="DejaVu Sans" charset="0"/>
              </a:rPr>
              <a:t>File catalogues, file transfers, etc.</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FF0000"/>
                </a:solidFill>
                <a:ea typeface="DejaVu Sans" charset="0"/>
                <a:cs typeface="DejaVu Sans" charset="0"/>
              </a:rPr>
              <a:t>Metadata</a:t>
            </a:r>
            <a:r>
              <a:rPr lang="en-US" sz="2000" dirty="0">
                <a:solidFill>
                  <a:schemeClr val="tx2"/>
                </a:solidFill>
                <a:ea typeface="DejaVu Sans" charset="0"/>
                <a:cs typeface="DejaVu Sans" charset="0"/>
              </a:rPr>
              <a:t> and </a:t>
            </a:r>
            <a:r>
              <a:rPr lang="en-US" sz="2000" dirty="0">
                <a:solidFill>
                  <a:srgbClr val="FF0000"/>
                </a:solidFill>
                <a:ea typeface="DejaVu Sans" charset="0"/>
                <a:cs typeface="DejaVu Sans" charset="0"/>
              </a:rPr>
              <a:t>transaction</a:t>
            </a:r>
            <a:r>
              <a:rPr lang="en-US" sz="2000" dirty="0">
                <a:solidFill>
                  <a:schemeClr val="tx2"/>
                </a:solidFill>
                <a:ea typeface="DejaVu Sans" charset="0"/>
                <a:cs typeface="DejaVu Sans" charset="0"/>
              </a:rPr>
              <a:t> processing for tape storage system</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solidFill>
                <a:schemeClr val="tx2"/>
              </a:solidFill>
              <a:ea typeface="DejaVu Sans" charset="0"/>
              <a:cs typeface="DejaVu Sans" charset="0"/>
            </a:endParaRPr>
          </a:p>
        </p:txBody>
      </p:sp>
      <p:pic>
        <p:nvPicPr>
          <p:cNvPr id="16"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79677" y="168738"/>
            <a:ext cx="1314921" cy="12517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0142" y="424912"/>
            <a:ext cx="1314921" cy="12517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9119" y="689893"/>
            <a:ext cx="1314921" cy="12517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87943" y="952533"/>
            <a:ext cx="1314921" cy="12517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1658" y="1256074"/>
            <a:ext cx="1314921" cy="125172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4"/>
          </p:nvPr>
        </p:nvSpPr>
        <p:spPr>
          <a:xfrm>
            <a:off x="8185376" y="6356350"/>
            <a:ext cx="501424" cy="365125"/>
          </a:xfrm>
        </p:spPr>
        <p:txBody>
          <a:bodyPr/>
          <a:lstStyle/>
          <a:p>
            <a:fld id="{17918391-D411-FE40-AAD7-861AE5233E0E}" type="slidenum">
              <a:rPr lang="en-US" smtClean="0"/>
              <a:pPr/>
              <a:t>8</a:t>
            </a:fld>
            <a:endParaRPr lang="en-US" dirty="0"/>
          </a:p>
        </p:txBody>
      </p:sp>
    </p:spTree>
    <p:extLst>
      <p:ext uri="{BB962C8B-B14F-4D97-AF65-F5344CB8AC3E}">
        <p14:creationId xmlns:p14="http://schemas.microsoft.com/office/powerpoint/2010/main" val="3337866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9190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CERNCorporate4-3</Template>
  <TotalTime>4867</TotalTime>
  <Words>2791</Words>
  <Application>Microsoft Office PowerPoint</Application>
  <PresentationFormat>On-screen Show (4:3)</PresentationFormat>
  <Paragraphs>831</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CERNCorporate4-3</vt:lpstr>
      <vt:lpstr>PowerPoint Presentation</vt:lpstr>
      <vt:lpstr>Storage Latency for Oracle DBAs</vt:lpstr>
      <vt:lpstr>Outline</vt:lpstr>
      <vt:lpstr>Outline</vt:lpstr>
      <vt:lpstr>CERN</vt:lpstr>
      <vt:lpstr>LHC, Experiments, Physics</vt:lpstr>
      <vt:lpstr>WLCG</vt:lpstr>
      <vt:lpstr>CERN’s Databases</vt:lpstr>
      <vt:lpstr>PowerPoint Presentation</vt:lpstr>
      <vt:lpstr>Outline</vt:lpstr>
      <vt:lpstr>Latency</vt:lpstr>
      <vt:lpstr>Understanding Latency</vt:lpstr>
      <vt:lpstr>Understanding Throughput</vt:lpstr>
      <vt:lpstr>I/O Operations Per Second</vt:lpstr>
      <vt:lpstr>Why We Care About Storage Latency</vt:lpstr>
      <vt:lpstr>Physical Sources of Latency</vt:lpstr>
      <vt:lpstr>What can we do: Hardware</vt:lpstr>
      <vt:lpstr>What can we do: Software</vt:lpstr>
      <vt:lpstr>So Where is the Problem?</vt:lpstr>
      <vt:lpstr>Outline</vt:lpstr>
      <vt:lpstr>Transactional Workload</vt:lpstr>
      <vt:lpstr>Oracle Wait Events</vt:lpstr>
      <vt:lpstr>Wait Event Analysis</vt:lpstr>
      <vt:lpstr>A Story From Our Production</vt:lpstr>
      <vt:lpstr>Wait Event Drill Down</vt:lpstr>
      <vt:lpstr>What We Found</vt:lpstr>
      <vt:lpstr>Lesson Learned </vt:lpstr>
      <vt:lpstr>Real-Time Monitoring</vt:lpstr>
      <vt:lpstr>Monitoring Latency - Snapshots</vt:lpstr>
      <vt:lpstr>Monitoring Latency - Snapshots</vt:lpstr>
      <vt:lpstr>Display Latency Data over Time</vt:lpstr>
      <vt:lpstr>Heat Maps</vt:lpstr>
      <vt:lpstr>Latency Heat Maps - Frequency</vt:lpstr>
      <vt:lpstr>Latency Heat Maps - Frequency</vt:lpstr>
      <vt:lpstr>Latency Heat Maps - Frequency</vt:lpstr>
      <vt:lpstr>Latency Heat Maps - Frequency</vt:lpstr>
      <vt:lpstr>Latency Heat Maps - Frequency</vt:lpstr>
      <vt:lpstr>Another Metric of Interest </vt:lpstr>
      <vt:lpstr>Latency Heat Maps - Intensity</vt:lpstr>
      <vt:lpstr>Outline</vt:lpstr>
      <vt:lpstr>Stress Testing</vt:lpstr>
      <vt:lpstr>SLOB 2</vt:lpstr>
      <vt:lpstr>Example: “Too Good To Be True”</vt:lpstr>
      <vt:lpstr>PowerPoint Presentation</vt:lpstr>
      <vt:lpstr>Example: “Too Good To Be True”</vt:lpstr>
      <vt:lpstr>Example: “Load Till Saturation”</vt:lpstr>
      <vt:lpstr>Example: “Load Till Saturation”</vt:lpstr>
      <vt:lpstr>Example: “Load Till Saturation”</vt:lpstr>
      <vt:lpstr>IOPS and Latency are Related</vt:lpstr>
      <vt:lpstr>PowerPoint Presentation</vt:lpstr>
      <vt:lpstr>PowerPoint Presentation</vt:lpstr>
      <vt:lpstr>Monitoring Production Systems</vt:lpstr>
      <vt:lpstr>An Example of a Busy System</vt:lpstr>
      <vt:lpstr>What Can We Learn? </vt:lpstr>
      <vt:lpstr>Log File Sync</vt:lpstr>
      <vt:lpstr>Log File Sync</vt:lpstr>
      <vt:lpstr>Log File Sync</vt:lpstr>
      <vt:lpstr>Log File Sync</vt:lpstr>
      <vt:lpstr>Log File Sync</vt:lpstr>
      <vt:lpstr>Log File Sync</vt:lpstr>
      <vt:lpstr>Limitations</vt:lpstr>
      <vt:lpstr>Blocking Calls</vt:lpstr>
      <vt:lpstr>Latency and Trace Files</vt:lpstr>
      <vt:lpstr>More Latency Sources</vt:lpstr>
      <vt:lpstr>Outline</vt:lpstr>
      <vt:lpstr>Tools</vt:lpstr>
      <vt:lpstr>Tools: PerfSheet 4</vt:lpstr>
      <vt:lpstr>Tools: PerfSheet 4</vt:lpstr>
      <vt:lpstr>Tools: PerfSheet 4</vt:lpstr>
      <vt:lpstr>Tools: OraLatencyMap</vt:lpstr>
      <vt:lpstr>Tools: PyLatencyMap</vt:lpstr>
      <vt:lpstr>Getting Started with PyLatencyMap</vt:lpstr>
      <vt:lpstr>Outline</vt:lpstr>
      <vt:lpstr>Conclusions</vt:lpstr>
      <vt:lpstr>Acknowledgements</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mblaszcz</dc:creator>
  <cp:lastModifiedBy>Luca Canali</cp:lastModifiedBy>
  <cp:revision>226</cp:revision>
  <dcterms:created xsi:type="dcterms:W3CDTF">2013-10-30T15:50:13Z</dcterms:created>
  <dcterms:modified xsi:type="dcterms:W3CDTF">2013-12-05T13:11:56Z</dcterms:modified>
</cp:coreProperties>
</file>